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18288000" cy="10287000"/>
  <p:custDataLst>
    <p:tags r:id="rId3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610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848994"/>
            <a:ext cx="7325359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2C1F8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C00D1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2C1F8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C00D1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2C1F8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>
            <a:fillRect/>
          </a:stretch>
        </p:blipFill>
        <p:spPr>
          <a:xfrm>
            <a:off x="330398" y="330398"/>
            <a:ext cx="17627202" cy="96262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/>
          <a:stretch>
            <a:fillRect/>
          </a:stretch>
        </p:blipFill>
        <p:spPr>
          <a:xfrm>
            <a:off x="9299447" y="4457700"/>
            <a:ext cx="2020824" cy="46741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2C1F8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/>
          <a:stretch>
            <a:fillRect/>
          </a:stretch>
        </p:blipFill>
        <p:spPr>
          <a:xfrm>
            <a:off x="330398" y="330398"/>
            <a:ext cx="17627202" cy="9626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848994"/>
            <a:ext cx="9954895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2C1F8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9973" y="2036784"/>
            <a:ext cx="14811375" cy="5549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C00D1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enimekraj.cz/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menimekraj.cz/" TargetMode="Externa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menimekraj.cz/" TargetMode="Externa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4kagentura.cz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karlovyvary-region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arlovyvary-region.eu/" TargetMode="External"/><Relationship Id="rId3" Type="http://schemas.openxmlformats.org/officeDocument/2006/relationships/image" Target="../media/image51.jpeg"/><Relationship Id="rId7" Type="http://schemas.openxmlformats.org/officeDocument/2006/relationships/hyperlink" Target="http://www.i-lab.cz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zechinvest.org/" TargetMode="External"/><Relationship Id="rId5" Type="http://schemas.openxmlformats.org/officeDocument/2006/relationships/hyperlink" Target="http://www.karp-kv.cz/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trik.pizinger@kr-karlovarsky.c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23992" cy="102869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-1907336" y="2053669"/>
            <a:ext cx="19431000" cy="5549265"/>
          </a:xfrm>
          <a:prstGeom prst="rect">
            <a:avLst/>
          </a:prstGeom>
        </p:spPr>
        <p:txBody>
          <a:bodyPr vert="horz" wrap="square" lIns="0" tIns="822209" rIns="0" bIns="0" rtlCol="0">
            <a:noAutofit/>
          </a:bodyPr>
          <a:lstStyle/>
          <a:p>
            <a:pPr marL="2917190" algn="ctr" rtl="0">
              <a:lnSpc>
                <a:spcPct val="100000"/>
              </a:lnSpc>
              <a:spcBef>
                <a:spcPts val="1120"/>
              </a:spcBef>
            </a:pPr>
            <a:r>
              <a:rPr lang="uk" sz="10400" b="0" i="0" u="none" strike="noStrike" spc="-160" dirty="0">
                <a:solidFill>
                  <a:srgbClr val="FFFFFF"/>
                </a:solidFill>
                <a:latin typeface="Trebuchet MS"/>
                <a:cs typeface="Trebuchet MS"/>
              </a:rPr>
              <a:t>КАРЛОВАРСЬКИЙ </a:t>
            </a:r>
            <a:r>
              <a:rPr lang="uk" sz="10400" b="0" i="0" u="none" strike="noStrike" spc="-160" dirty="0" smtClean="0">
                <a:solidFill>
                  <a:srgbClr val="FFFFFF"/>
                </a:solidFill>
                <a:latin typeface="Trebuchet MS"/>
                <a:cs typeface="Trebuchet MS"/>
              </a:rPr>
              <a:t>КРАЙ</a:t>
            </a:r>
            <a:r>
              <a:rPr lang="en-US" sz="10400" dirty="0"/>
              <a:t> </a:t>
            </a:r>
            <a:endParaRPr lang="en-US" sz="10400" dirty="0" smtClean="0"/>
          </a:p>
          <a:p>
            <a:pPr marL="2917190" algn="ctr" rtl="0">
              <a:lnSpc>
                <a:spcPct val="100000"/>
              </a:lnSpc>
              <a:spcBef>
                <a:spcPts val="1120"/>
              </a:spcBef>
            </a:pPr>
            <a:r>
              <a:rPr lang="uk" sz="5400" b="1" i="0" u="none" strike="noStrike" spc="-285" dirty="0" smtClean="0">
                <a:solidFill>
                  <a:srgbClr val="BB161F"/>
                </a:solidFill>
                <a:latin typeface="Trebuchet MS"/>
              </a:rPr>
              <a:t>регіон </a:t>
            </a:r>
            <a:r>
              <a:rPr lang="uk" sz="5400" b="1" i="0" u="none" strike="noStrike" spc="-285" dirty="0">
                <a:solidFill>
                  <a:srgbClr val="BB161F"/>
                </a:solidFill>
                <a:latin typeface="Trebuchet MS"/>
              </a:rPr>
              <a:t>курортів, </a:t>
            </a:r>
            <a:r>
              <a:rPr lang="en-US" sz="5400" b="1" i="0" u="none" strike="noStrike" spc="-285" dirty="0" smtClean="0">
                <a:solidFill>
                  <a:srgbClr val="BB161F"/>
                </a:solidFill>
                <a:latin typeface="Trebuchet MS"/>
              </a:rPr>
              <a:t/>
            </a:r>
            <a:br>
              <a:rPr lang="en-US" sz="5400" b="1" i="0" u="none" strike="noStrike" spc="-285" dirty="0" smtClean="0">
                <a:solidFill>
                  <a:srgbClr val="BB161F"/>
                </a:solidFill>
                <a:latin typeface="Trebuchet MS"/>
              </a:rPr>
            </a:br>
            <a:r>
              <a:rPr lang="uk" sz="5400" b="1" i="0" u="none" strike="noStrike" spc="-285" dirty="0" smtClean="0">
                <a:solidFill>
                  <a:srgbClr val="BB161F"/>
                </a:solidFill>
                <a:latin typeface="Trebuchet MS"/>
              </a:rPr>
              <a:t>перетворення </a:t>
            </a:r>
            <a:r>
              <a:rPr lang="uk" sz="5400" b="1" i="0" u="none" strike="noStrike" spc="-285" dirty="0">
                <a:solidFill>
                  <a:srgbClr val="BB161F"/>
                </a:solidFill>
                <a:latin typeface="Trebuchet MS"/>
              </a:rPr>
              <a:t>та </a:t>
            </a:r>
            <a:r>
              <a:rPr lang="uk" sz="5400" b="1" i="0" u="none" strike="noStrike" spc="-285" dirty="0" smtClean="0">
                <a:solidFill>
                  <a:srgbClr val="BB161F"/>
                </a:solidFill>
                <a:latin typeface="Trebuchet MS"/>
              </a:rPr>
              <a:t>інвестиційних </a:t>
            </a:r>
            <a:r>
              <a:rPr lang="uk" sz="5400" b="1" i="0" u="none" strike="noStrike" spc="-285" dirty="0">
                <a:solidFill>
                  <a:srgbClr val="BB161F"/>
                </a:solidFill>
                <a:latin typeface="Trebuchet MS"/>
              </a:rPr>
              <a:t>можливостей</a:t>
            </a:r>
            <a:endParaRPr sz="5400" dirty="0"/>
          </a:p>
        </p:txBody>
      </p:sp>
      <p:sp>
        <p:nvSpPr>
          <p:cNvPr id="5" name="object 5"/>
          <p:cNvSpPr txBox="1"/>
          <p:nvPr/>
        </p:nvSpPr>
        <p:spPr>
          <a:xfrm>
            <a:off x="889508" y="7857820"/>
            <a:ext cx="6828790" cy="131826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8890" algn="ctr" rtl="0">
              <a:lnSpc>
                <a:spcPct val="100000"/>
              </a:lnSpc>
              <a:spcBef>
                <a:spcPts val="95"/>
              </a:spcBef>
            </a:pPr>
            <a:r>
              <a:rPr lang="uk" sz="3400" b="1" i="0" u="none" strike="noStrike" spc="-140">
                <a:solidFill>
                  <a:srgbClr val="FFFFFF"/>
                </a:solidFill>
                <a:latin typeface="Trebuchet MS"/>
                <a:cs typeface="Trebuchet MS"/>
              </a:rPr>
              <a:t>Патрік Пізінгер</a:t>
            </a:r>
            <a:endParaRPr sz="3400">
              <a:latin typeface="Trebuchet MS"/>
              <a:cs typeface="Trebuchet MS"/>
            </a:endParaRPr>
          </a:p>
          <a:p>
            <a:pPr marL="9525" algn="ctr" rtl="0">
              <a:lnSpc>
                <a:spcPct val="100000"/>
              </a:lnSpc>
              <a:spcBef>
                <a:spcPts val="100"/>
              </a:spcBef>
            </a:pPr>
            <a:r>
              <a:rPr lang="uk" sz="2500" b="0" i="0" u="none" strike="noStrike" spc="-95">
                <a:solidFill>
                  <a:srgbClr val="FFFFFF"/>
                </a:solidFill>
                <a:latin typeface="Trebuchet MS"/>
                <a:cs typeface="Trebuchet MS"/>
              </a:rPr>
              <a:t>мер Карловарського краю</a:t>
            </a:r>
            <a:endParaRPr sz="2500">
              <a:latin typeface="Trebuchet MS"/>
              <a:cs typeface="Trebuchet MS"/>
            </a:endParaRPr>
          </a:p>
          <a:p>
            <a:pPr algn="ctr" rtl="0">
              <a:lnSpc>
                <a:spcPct val="100000"/>
              </a:lnSpc>
            </a:pPr>
            <a:r>
              <a:rPr lang="uk" sz="2500" b="0" i="0" u="none" strike="noStrike" spc="-85">
                <a:solidFill>
                  <a:srgbClr val="FFFFFF"/>
                </a:solidFill>
                <a:latin typeface="Trebuchet MS"/>
                <a:cs typeface="Trebuchet MS"/>
              </a:rPr>
              <a:t>для регіонального розвитку та управління проектами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46021" y="8673185"/>
            <a:ext cx="2014220" cy="54356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3400" b="1" i="0" u="none" strike="noStrike" spc="-300">
                <a:solidFill>
                  <a:srgbClr val="FFFFFF"/>
                </a:solidFill>
                <a:latin typeface="Trebuchet MS"/>
                <a:cs typeface="Trebuchet MS"/>
              </a:rPr>
              <a:t>24. 4. 2024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65708" y="2899663"/>
            <a:ext cx="7187692" cy="326961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6870" indent="-344170" rtl="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00" dirty="0">
                <a:solidFill>
                  <a:srgbClr val="FFFFFF"/>
                </a:solidFill>
                <a:latin typeface="Trebuchet MS"/>
                <a:cs typeface="Trebuchet MS"/>
              </a:rPr>
              <a:t>національний пам'ятник </a:t>
            </a:r>
            <a:r>
              <a:rPr lang="uk" sz="3200" b="0" i="0" u="none" strike="noStrike" spc="-100" dirty="0" smtClean="0">
                <a:solidFill>
                  <a:srgbClr val="FFFFFF"/>
                </a:solidFill>
                <a:latin typeface="Trebuchet MS"/>
                <a:cs typeface="Trebuchet MS"/>
              </a:rPr>
              <a:t>природи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45" dirty="0">
                <a:solidFill>
                  <a:srgbClr val="FFFFFF"/>
                </a:solidFill>
                <a:latin typeface="Trebuchet MS"/>
                <a:cs typeface="Trebuchet MS"/>
              </a:rPr>
              <a:t>популярне туристичне </a:t>
            </a:r>
            <a:r>
              <a:rPr lang="uk" sz="3200" b="0" i="0" u="none" strike="noStrike" spc="-145" dirty="0" smtClean="0">
                <a:solidFill>
                  <a:srgbClr val="FFFFFF"/>
                </a:solidFill>
                <a:latin typeface="Trebuchet MS"/>
                <a:cs typeface="Trebuchet MS"/>
              </a:rPr>
              <a:t>місце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40" dirty="0">
                <a:solidFill>
                  <a:srgbClr val="FFFFFF"/>
                </a:solidFill>
                <a:latin typeface="Trebuchet MS"/>
                <a:cs typeface="Trebuchet MS"/>
              </a:rPr>
              <a:t>стежка довжиною 10 </a:t>
            </a:r>
            <a:r>
              <a:rPr lang="uk" sz="3200" b="0" i="0" u="none" strike="noStrike" spc="-140" dirty="0" smtClean="0">
                <a:solidFill>
                  <a:srgbClr val="FFFFFF"/>
                </a:solidFill>
                <a:latin typeface="Trebuchet MS"/>
                <a:cs typeface="Trebuchet MS"/>
              </a:rPr>
              <a:t>км</a:t>
            </a:r>
            <a:endParaRPr lang="uk" sz="32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tabLst>
                <a:tab pos="356870" algn="l"/>
              </a:tabLst>
            </a:pPr>
            <a:r>
              <a:rPr lang="uk" sz="3200" b="0" i="0" u="none" strike="noStrike" spc="-305" dirty="0" smtClean="0">
                <a:solidFill>
                  <a:srgbClr val="FFFFFF"/>
                </a:solidFill>
                <a:latin typeface="Trebuchet MS"/>
                <a:cs typeface="Trebuchet MS"/>
              </a:rPr>
              <a:t>з </a:t>
            </a:r>
            <a:r>
              <a:rPr lang="uk" sz="3200" b="0" i="0" u="none" strike="noStrike" spc="-305" dirty="0">
                <a:solidFill>
                  <a:srgbClr val="FFFFFF"/>
                </a:solidFill>
                <a:latin typeface="Trebuchet MS"/>
                <a:cs typeface="Trebuchet MS"/>
              </a:rPr>
              <a:t>Карлових Вар до Локет</a:t>
            </a:r>
            <a:endParaRPr sz="3200" dirty="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6454" y="283593"/>
            <a:ext cx="1652905" cy="1470025"/>
            <a:chOff x="136454" y="283593"/>
            <a:chExt cx="1652905" cy="1470025"/>
          </a:xfrm>
        </p:grpSpPr>
        <p:sp>
          <p:nvSpPr>
            <p:cNvPr id="9" name="object 9"/>
            <p:cNvSpPr/>
            <p:nvPr/>
          </p:nvSpPr>
          <p:spPr>
            <a:xfrm>
              <a:off x="136454" y="283593"/>
              <a:ext cx="1652905" cy="1470025"/>
            </a:xfrm>
            <a:custGeom>
              <a:avLst/>
              <a:gdLst/>
              <a:ahLst/>
              <a:cxnLst/>
              <a:rect l="l" t="t" r="r" b="b"/>
              <a:pathLst>
                <a:path w="1652905" h="1470025">
                  <a:moveTo>
                    <a:pt x="1123283" y="0"/>
                  </a:moveTo>
                  <a:lnTo>
                    <a:pt x="1049446" y="10030"/>
                  </a:lnTo>
                  <a:lnTo>
                    <a:pt x="258845" y="231772"/>
                  </a:lnTo>
                  <a:lnTo>
                    <a:pt x="190562" y="261590"/>
                  </a:lnTo>
                  <a:lnTo>
                    <a:pt x="131684" y="308871"/>
                  </a:lnTo>
                  <a:lnTo>
                    <a:pt x="105968" y="338420"/>
                  </a:lnTo>
                  <a:lnTo>
                    <a:pt x="82840" y="371566"/>
                  </a:lnTo>
                  <a:lnTo>
                    <a:pt x="62377" y="408053"/>
                  </a:lnTo>
                  <a:lnTo>
                    <a:pt x="44660" y="447625"/>
                  </a:lnTo>
                  <a:lnTo>
                    <a:pt x="29766" y="490026"/>
                  </a:lnTo>
                  <a:lnTo>
                    <a:pt x="17774" y="535000"/>
                  </a:lnTo>
                  <a:lnTo>
                    <a:pt x="8763" y="582291"/>
                  </a:lnTo>
                  <a:lnTo>
                    <a:pt x="2812" y="631643"/>
                  </a:lnTo>
                  <a:lnTo>
                    <a:pt x="0" y="682799"/>
                  </a:lnTo>
                  <a:lnTo>
                    <a:pt x="404" y="735504"/>
                  </a:lnTo>
                  <a:lnTo>
                    <a:pt x="4105" y="789501"/>
                  </a:lnTo>
                  <a:lnTo>
                    <a:pt x="11180" y="844535"/>
                  </a:lnTo>
                  <a:lnTo>
                    <a:pt x="21709" y="900349"/>
                  </a:lnTo>
                  <a:lnTo>
                    <a:pt x="35770" y="956688"/>
                  </a:lnTo>
                  <a:lnTo>
                    <a:pt x="53062" y="1012119"/>
                  </a:lnTo>
                  <a:lnTo>
                    <a:pt x="73098" y="1065266"/>
                  </a:lnTo>
                  <a:lnTo>
                    <a:pt x="95677" y="1115950"/>
                  </a:lnTo>
                  <a:lnTo>
                    <a:pt x="120599" y="1163994"/>
                  </a:lnTo>
                  <a:lnTo>
                    <a:pt x="147663" y="1209220"/>
                  </a:lnTo>
                  <a:lnTo>
                    <a:pt x="176669" y="1251450"/>
                  </a:lnTo>
                  <a:lnTo>
                    <a:pt x="207417" y="1290506"/>
                  </a:lnTo>
                  <a:lnTo>
                    <a:pt x="239707" y="1326212"/>
                  </a:lnTo>
                  <a:lnTo>
                    <a:pt x="273337" y="1358389"/>
                  </a:lnTo>
                  <a:lnTo>
                    <a:pt x="308109" y="1386859"/>
                  </a:lnTo>
                  <a:lnTo>
                    <a:pt x="343821" y="1411445"/>
                  </a:lnTo>
                  <a:lnTo>
                    <a:pt x="380273" y="1431969"/>
                  </a:lnTo>
                  <a:lnTo>
                    <a:pt x="417264" y="1448253"/>
                  </a:lnTo>
                  <a:lnTo>
                    <a:pt x="454596" y="1460120"/>
                  </a:lnTo>
                  <a:lnTo>
                    <a:pt x="492066" y="1467392"/>
                  </a:lnTo>
                  <a:lnTo>
                    <a:pt x="529475" y="1469892"/>
                  </a:lnTo>
                  <a:lnTo>
                    <a:pt x="566622" y="1467441"/>
                  </a:lnTo>
                  <a:lnTo>
                    <a:pt x="1393895" y="1238120"/>
                  </a:lnTo>
                  <a:lnTo>
                    <a:pt x="1462177" y="1208301"/>
                  </a:lnTo>
                  <a:lnTo>
                    <a:pt x="1521060" y="1161020"/>
                  </a:lnTo>
                  <a:lnTo>
                    <a:pt x="1546779" y="1131471"/>
                  </a:lnTo>
                  <a:lnTo>
                    <a:pt x="1569912" y="1098325"/>
                  </a:lnTo>
                  <a:lnTo>
                    <a:pt x="1590380" y="1061838"/>
                  </a:lnTo>
                  <a:lnTo>
                    <a:pt x="1608103" y="1022266"/>
                  </a:lnTo>
                  <a:lnTo>
                    <a:pt x="1623003" y="979865"/>
                  </a:lnTo>
                  <a:lnTo>
                    <a:pt x="1635001" y="934891"/>
                  </a:lnTo>
                  <a:lnTo>
                    <a:pt x="1644017" y="887600"/>
                  </a:lnTo>
                  <a:lnTo>
                    <a:pt x="1649974" y="838248"/>
                  </a:lnTo>
                  <a:lnTo>
                    <a:pt x="1652792" y="787092"/>
                  </a:lnTo>
                  <a:lnTo>
                    <a:pt x="1652392" y="734387"/>
                  </a:lnTo>
                  <a:lnTo>
                    <a:pt x="1648695" y="680390"/>
                  </a:lnTo>
                  <a:lnTo>
                    <a:pt x="1641622" y="625356"/>
                  </a:lnTo>
                  <a:lnTo>
                    <a:pt x="1631095" y="569542"/>
                  </a:lnTo>
                  <a:lnTo>
                    <a:pt x="1617034" y="513204"/>
                  </a:lnTo>
                  <a:lnTo>
                    <a:pt x="1599741" y="457772"/>
                  </a:lnTo>
                  <a:lnTo>
                    <a:pt x="1579704" y="404625"/>
                  </a:lnTo>
                  <a:lnTo>
                    <a:pt x="1557124" y="353941"/>
                  </a:lnTo>
                  <a:lnTo>
                    <a:pt x="1532200" y="305897"/>
                  </a:lnTo>
                  <a:lnTo>
                    <a:pt x="1505133" y="260671"/>
                  </a:lnTo>
                  <a:lnTo>
                    <a:pt x="1476124" y="218441"/>
                  </a:lnTo>
                  <a:lnTo>
                    <a:pt x="1445373" y="179385"/>
                  </a:lnTo>
                  <a:lnTo>
                    <a:pt x="1413080" y="143679"/>
                  </a:lnTo>
                  <a:lnTo>
                    <a:pt x="1379446" y="111503"/>
                  </a:lnTo>
                  <a:lnTo>
                    <a:pt x="1344670" y="83032"/>
                  </a:lnTo>
                  <a:lnTo>
                    <a:pt x="1308955" y="58447"/>
                  </a:lnTo>
                  <a:lnTo>
                    <a:pt x="1272499" y="37923"/>
                  </a:lnTo>
                  <a:lnTo>
                    <a:pt x="1235504" y="21638"/>
                  </a:lnTo>
                  <a:lnTo>
                    <a:pt x="1198169" y="9771"/>
                  </a:lnTo>
                  <a:lnTo>
                    <a:pt x="1160695" y="2499"/>
                  </a:lnTo>
                  <a:lnTo>
                    <a:pt x="112328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7365" y="470547"/>
              <a:ext cx="1302385" cy="1064260"/>
            </a:xfrm>
            <a:custGeom>
              <a:avLst/>
              <a:gdLst/>
              <a:ahLst/>
              <a:cxnLst/>
              <a:rect l="l" t="t" r="r" b="b"/>
              <a:pathLst>
                <a:path w="1302385" h="1064260">
                  <a:moveTo>
                    <a:pt x="211670" y="281292"/>
                  </a:moveTo>
                  <a:lnTo>
                    <a:pt x="184950" y="254114"/>
                  </a:lnTo>
                  <a:lnTo>
                    <a:pt x="12750" y="302501"/>
                  </a:lnTo>
                  <a:lnTo>
                    <a:pt x="7454" y="306438"/>
                  </a:lnTo>
                  <a:lnTo>
                    <a:pt x="4076" y="312534"/>
                  </a:lnTo>
                  <a:lnTo>
                    <a:pt x="685" y="318503"/>
                  </a:lnTo>
                  <a:lnTo>
                    <a:pt x="20116" y="351650"/>
                  </a:lnTo>
                  <a:lnTo>
                    <a:pt x="26733" y="352285"/>
                  </a:lnTo>
                  <a:lnTo>
                    <a:pt x="85839" y="335648"/>
                  </a:lnTo>
                  <a:lnTo>
                    <a:pt x="148729" y="559930"/>
                  </a:lnTo>
                  <a:lnTo>
                    <a:pt x="152984" y="565772"/>
                  </a:lnTo>
                  <a:lnTo>
                    <a:pt x="159207" y="569328"/>
                  </a:lnTo>
                  <a:lnTo>
                    <a:pt x="165404" y="572757"/>
                  </a:lnTo>
                  <a:lnTo>
                    <a:pt x="172656" y="573392"/>
                  </a:lnTo>
                  <a:lnTo>
                    <a:pt x="180962" y="571106"/>
                  </a:lnTo>
                  <a:lnTo>
                    <a:pt x="189268" y="568693"/>
                  </a:lnTo>
                  <a:lnTo>
                    <a:pt x="195173" y="564502"/>
                  </a:lnTo>
                  <a:lnTo>
                    <a:pt x="202145" y="552056"/>
                  </a:lnTo>
                  <a:lnTo>
                    <a:pt x="202717" y="544817"/>
                  </a:lnTo>
                  <a:lnTo>
                    <a:pt x="200393" y="536435"/>
                  </a:lnTo>
                  <a:lnTo>
                    <a:pt x="144043" y="335648"/>
                  </a:lnTo>
                  <a:lnTo>
                    <a:pt x="139814" y="320535"/>
                  </a:lnTo>
                  <a:lnTo>
                    <a:pt x="191731" y="305930"/>
                  </a:lnTo>
                  <a:lnTo>
                    <a:pt x="198920" y="304025"/>
                  </a:lnTo>
                  <a:lnTo>
                    <a:pt x="204216" y="299961"/>
                  </a:lnTo>
                  <a:lnTo>
                    <a:pt x="207606" y="293865"/>
                  </a:lnTo>
                  <a:lnTo>
                    <a:pt x="210985" y="287896"/>
                  </a:lnTo>
                  <a:lnTo>
                    <a:pt x="211670" y="281292"/>
                  </a:lnTo>
                  <a:close/>
                </a:path>
                <a:path w="1302385" h="1064260">
                  <a:moveTo>
                    <a:pt x="371881" y="497319"/>
                  </a:moveTo>
                  <a:lnTo>
                    <a:pt x="299669" y="239890"/>
                  </a:lnTo>
                  <a:lnTo>
                    <a:pt x="275742" y="226428"/>
                  </a:lnTo>
                  <a:lnTo>
                    <a:pt x="267436" y="228714"/>
                  </a:lnTo>
                  <a:lnTo>
                    <a:pt x="259130" y="231127"/>
                  </a:lnTo>
                  <a:lnTo>
                    <a:pt x="253238" y="235318"/>
                  </a:lnTo>
                  <a:lnTo>
                    <a:pt x="246265" y="247764"/>
                  </a:lnTo>
                  <a:lnTo>
                    <a:pt x="245681" y="255003"/>
                  </a:lnTo>
                  <a:lnTo>
                    <a:pt x="248031" y="263512"/>
                  </a:lnTo>
                  <a:lnTo>
                    <a:pt x="317893" y="512432"/>
                  </a:lnTo>
                  <a:lnTo>
                    <a:pt x="322160" y="518401"/>
                  </a:lnTo>
                  <a:lnTo>
                    <a:pt x="328371" y="521830"/>
                  </a:lnTo>
                  <a:lnTo>
                    <a:pt x="334568" y="525386"/>
                  </a:lnTo>
                  <a:lnTo>
                    <a:pt x="341833" y="525894"/>
                  </a:lnTo>
                  <a:lnTo>
                    <a:pt x="358444" y="521322"/>
                  </a:lnTo>
                  <a:lnTo>
                    <a:pt x="364337" y="517004"/>
                  </a:lnTo>
                  <a:lnTo>
                    <a:pt x="371309" y="504558"/>
                  </a:lnTo>
                  <a:lnTo>
                    <a:pt x="371881" y="497319"/>
                  </a:lnTo>
                  <a:close/>
                </a:path>
                <a:path w="1302385" h="1064260">
                  <a:moveTo>
                    <a:pt x="396468" y="765416"/>
                  </a:moveTo>
                  <a:lnTo>
                    <a:pt x="381342" y="740651"/>
                  </a:lnTo>
                  <a:lnTo>
                    <a:pt x="374434" y="736714"/>
                  </a:lnTo>
                  <a:lnTo>
                    <a:pt x="367385" y="735825"/>
                  </a:lnTo>
                  <a:lnTo>
                    <a:pt x="360184" y="737857"/>
                  </a:lnTo>
                  <a:lnTo>
                    <a:pt x="352983" y="739762"/>
                  </a:lnTo>
                  <a:lnTo>
                    <a:pt x="347573" y="743953"/>
                  </a:lnTo>
                  <a:lnTo>
                    <a:pt x="340321" y="756399"/>
                  </a:lnTo>
                  <a:lnTo>
                    <a:pt x="338569" y="764019"/>
                  </a:lnTo>
                  <a:lnTo>
                    <a:pt x="341274" y="984999"/>
                  </a:lnTo>
                  <a:lnTo>
                    <a:pt x="338785" y="985634"/>
                  </a:lnTo>
                  <a:lnTo>
                    <a:pt x="230720" y="803262"/>
                  </a:lnTo>
                  <a:lnTo>
                    <a:pt x="226174" y="795515"/>
                  </a:lnTo>
                  <a:lnTo>
                    <a:pt x="220726" y="789927"/>
                  </a:lnTo>
                  <a:lnTo>
                    <a:pt x="208038" y="783069"/>
                  </a:lnTo>
                  <a:lnTo>
                    <a:pt x="201269" y="782434"/>
                  </a:lnTo>
                  <a:lnTo>
                    <a:pt x="194081" y="784339"/>
                  </a:lnTo>
                  <a:lnTo>
                    <a:pt x="186880" y="786371"/>
                  </a:lnTo>
                  <a:lnTo>
                    <a:pt x="181330" y="790816"/>
                  </a:lnTo>
                  <a:lnTo>
                    <a:pt x="177457" y="797801"/>
                  </a:lnTo>
                  <a:lnTo>
                    <a:pt x="173570" y="804659"/>
                  </a:lnTo>
                  <a:lnTo>
                    <a:pt x="181787" y="833742"/>
                  </a:lnTo>
                  <a:lnTo>
                    <a:pt x="183451" y="836536"/>
                  </a:lnTo>
                  <a:lnTo>
                    <a:pt x="310730" y="1040625"/>
                  </a:lnTo>
                  <a:lnTo>
                    <a:pt x="346252" y="1063663"/>
                  </a:lnTo>
                  <a:lnTo>
                    <a:pt x="353847" y="1063663"/>
                  </a:lnTo>
                  <a:lnTo>
                    <a:pt x="389001" y="1037551"/>
                  </a:lnTo>
                  <a:lnTo>
                    <a:pt x="394131" y="985634"/>
                  </a:lnTo>
                  <a:lnTo>
                    <a:pt x="396354" y="784339"/>
                  </a:lnTo>
                  <a:lnTo>
                    <a:pt x="396468" y="765416"/>
                  </a:lnTo>
                  <a:close/>
                </a:path>
                <a:path w="1302385" h="1064260">
                  <a:moveTo>
                    <a:pt x="544512" y="586600"/>
                  </a:moveTo>
                  <a:lnTo>
                    <a:pt x="544245" y="582663"/>
                  </a:lnTo>
                  <a:lnTo>
                    <a:pt x="543039" y="578472"/>
                  </a:lnTo>
                  <a:lnTo>
                    <a:pt x="541058" y="571360"/>
                  </a:lnTo>
                  <a:lnTo>
                    <a:pt x="537171" y="566026"/>
                  </a:lnTo>
                  <a:lnTo>
                    <a:pt x="531431" y="562597"/>
                  </a:lnTo>
                  <a:lnTo>
                    <a:pt x="525678" y="559041"/>
                  </a:lnTo>
                  <a:lnTo>
                    <a:pt x="495071" y="583044"/>
                  </a:lnTo>
                  <a:lnTo>
                    <a:pt x="490689" y="631304"/>
                  </a:lnTo>
                  <a:lnTo>
                    <a:pt x="490524" y="632828"/>
                  </a:lnTo>
                  <a:lnTo>
                    <a:pt x="490359" y="635495"/>
                  </a:lnTo>
                  <a:lnTo>
                    <a:pt x="490004" y="642734"/>
                  </a:lnTo>
                  <a:lnTo>
                    <a:pt x="490347" y="646036"/>
                  </a:lnTo>
                  <a:lnTo>
                    <a:pt x="509866" y="664070"/>
                  </a:lnTo>
                  <a:lnTo>
                    <a:pt x="520382" y="661022"/>
                  </a:lnTo>
                  <a:lnTo>
                    <a:pt x="523951" y="658863"/>
                  </a:lnTo>
                  <a:lnTo>
                    <a:pt x="527697" y="653021"/>
                  </a:lnTo>
                  <a:lnTo>
                    <a:pt x="529196" y="649338"/>
                  </a:lnTo>
                  <a:lnTo>
                    <a:pt x="530313" y="644893"/>
                  </a:lnTo>
                  <a:lnTo>
                    <a:pt x="542658" y="596760"/>
                  </a:lnTo>
                  <a:lnTo>
                    <a:pt x="543255" y="593839"/>
                  </a:lnTo>
                  <a:lnTo>
                    <a:pt x="544512" y="586600"/>
                  </a:lnTo>
                  <a:close/>
                </a:path>
                <a:path w="1302385" h="1064260">
                  <a:moveTo>
                    <a:pt x="594931" y="279006"/>
                  </a:moveTo>
                  <a:lnTo>
                    <a:pt x="587540" y="237528"/>
                  </a:lnTo>
                  <a:lnTo>
                    <a:pt x="565277" y="203161"/>
                  </a:lnTo>
                  <a:lnTo>
                    <a:pt x="537514" y="183451"/>
                  </a:lnTo>
                  <a:lnTo>
                    <a:pt x="537514" y="285419"/>
                  </a:lnTo>
                  <a:lnTo>
                    <a:pt x="535813" y="295097"/>
                  </a:lnTo>
                  <a:lnTo>
                    <a:pt x="509981" y="323316"/>
                  </a:lnTo>
                  <a:lnTo>
                    <a:pt x="461670" y="337807"/>
                  </a:lnTo>
                  <a:lnTo>
                    <a:pt x="433717" y="238112"/>
                  </a:lnTo>
                  <a:lnTo>
                    <a:pt x="471081" y="227571"/>
                  </a:lnTo>
                  <a:lnTo>
                    <a:pt x="482485" y="225323"/>
                  </a:lnTo>
                  <a:lnTo>
                    <a:pt x="493026" y="225018"/>
                  </a:lnTo>
                  <a:lnTo>
                    <a:pt x="502691" y="226707"/>
                  </a:lnTo>
                  <a:lnTo>
                    <a:pt x="530936" y="252590"/>
                  </a:lnTo>
                  <a:lnTo>
                    <a:pt x="537514" y="285419"/>
                  </a:lnTo>
                  <a:lnTo>
                    <a:pt x="537514" y="183451"/>
                  </a:lnTo>
                  <a:lnTo>
                    <a:pt x="491096" y="172948"/>
                  </a:lnTo>
                  <a:lnTo>
                    <a:pt x="479958" y="173494"/>
                  </a:lnTo>
                  <a:lnTo>
                    <a:pt x="392747" y="195821"/>
                  </a:lnTo>
                  <a:lnTo>
                    <a:pt x="370992" y="222110"/>
                  </a:lnTo>
                  <a:lnTo>
                    <a:pt x="442620" y="477507"/>
                  </a:lnTo>
                  <a:lnTo>
                    <a:pt x="446887" y="483349"/>
                  </a:lnTo>
                  <a:lnTo>
                    <a:pt x="453097" y="486905"/>
                  </a:lnTo>
                  <a:lnTo>
                    <a:pt x="459295" y="490334"/>
                  </a:lnTo>
                  <a:lnTo>
                    <a:pt x="466559" y="490969"/>
                  </a:lnTo>
                  <a:lnTo>
                    <a:pt x="474865" y="488556"/>
                  </a:lnTo>
                  <a:lnTo>
                    <a:pt x="483158" y="486270"/>
                  </a:lnTo>
                  <a:lnTo>
                    <a:pt x="489064" y="482079"/>
                  </a:lnTo>
                  <a:lnTo>
                    <a:pt x="496036" y="469633"/>
                  </a:lnTo>
                  <a:lnTo>
                    <a:pt x="496608" y="462394"/>
                  </a:lnTo>
                  <a:lnTo>
                    <a:pt x="494284" y="454012"/>
                  </a:lnTo>
                  <a:lnTo>
                    <a:pt x="475640" y="387591"/>
                  </a:lnTo>
                  <a:lnTo>
                    <a:pt x="513016" y="377177"/>
                  </a:lnTo>
                  <a:lnTo>
                    <a:pt x="553631" y="357492"/>
                  </a:lnTo>
                  <a:lnTo>
                    <a:pt x="573582" y="337807"/>
                  </a:lnTo>
                  <a:lnTo>
                    <a:pt x="575602" y="335318"/>
                  </a:lnTo>
                  <a:lnTo>
                    <a:pt x="592201" y="299173"/>
                  </a:lnTo>
                  <a:lnTo>
                    <a:pt x="594067" y="289166"/>
                  </a:lnTo>
                  <a:lnTo>
                    <a:pt x="594931" y="279006"/>
                  </a:lnTo>
                  <a:close/>
                </a:path>
                <a:path w="1302385" h="1064260">
                  <a:moveTo>
                    <a:pt x="636155" y="706742"/>
                  </a:moveTo>
                  <a:lnTo>
                    <a:pt x="635812" y="701535"/>
                  </a:lnTo>
                  <a:lnTo>
                    <a:pt x="632320" y="689089"/>
                  </a:lnTo>
                  <a:lnTo>
                    <a:pt x="627849" y="683501"/>
                  </a:lnTo>
                  <a:lnTo>
                    <a:pt x="620941" y="679691"/>
                  </a:lnTo>
                  <a:lnTo>
                    <a:pt x="614032" y="675754"/>
                  </a:lnTo>
                  <a:lnTo>
                    <a:pt x="579069" y="698360"/>
                  </a:lnTo>
                  <a:lnTo>
                    <a:pt x="578027" y="703186"/>
                  </a:lnTo>
                  <a:lnTo>
                    <a:pt x="550164" y="816216"/>
                  </a:lnTo>
                  <a:lnTo>
                    <a:pt x="548513" y="816724"/>
                  </a:lnTo>
                  <a:lnTo>
                    <a:pt x="465899" y="734555"/>
                  </a:lnTo>
                  <a:lnTo>
                    <a:pt x="462521" y="730999"/>
                  </a:lnTo>
                  <a:lnTo>
                    <a:pt x="458101" y="727824"/>
                  </a:lnTo>
                  <a:lnTo>
                    <a:pt x="452653" y="724903"/>
                  </a:lnTo>
                  <a:lnTo>
                    <a:pt x="447192" y="721855"/>
                  </a:lnTo>
                  <a:lnTo>
                    <a:pt x="440867" y="721474"/>
                  </a:lnTo>
                  <a:lnTo>
                    <a:pt x="412229" y="750811"/>
                  </a:lnTo>
                  <a:lnTo>
                    <a:pt x="415721" y="763257"/>
                  </a:lnTo>
                  <a:lnTo>
                    <a:pt x="418134" y="767956"/>
                  </a:lnTo>
                  <a:lnTo>
                    <a:pt x="424853" y="775830"/>
                  </a:lnTo>
                  <a:lnTo>
                    <a:pt x="427532" y="778751"/>
                  </a:lnTo>
                  <a:lnTo>
                    <a:pt x="429539" y="780656"/>
                  </a:lnTo>
                  <a:lnTo>
                    <a:pt x="541566" y="892543"/>
                  </a:lnTo>
                  <a:lnTo>
                    <a:pt x="564959" y="975982"/>
                  </a:lnTo>
                  <a:lnTo>
                    <a:pt x="567194" y="983856"/>
                  </a:lnTo>
                  <a:lnTo>
                    <a:pt x="571461" y="989825"/>
                  </a:lnTo>
                  <a:lnTo>
                    <a:pt x="577659" y="993254"/>
                  </a:lnTo>
                  <a:lnTo>
                    <a:pt x="583857" y="996810"/>
                  </a:lnTo>
                  <a:lnTo>
                    <a:pt x="620598" y="975982"/>
                  </a:lnTo>
                  <a:lnTo>
                    <a:pt x="621169" y="968743"/>
                  </a:lnTo>
                  <a:lnTo>
                    <a:pt x="595553" y="877430"/>
                  </a:lnTo>
                  <a:lnTo>
                    <a:pt x="610323" y="816724"/>
                  </a:lnTo>
                  <a:lnTo>
                    <a:pt x="633018" y="723506"/>
                  </a:lnTo>
                  <a:lnTo>
                    <a:pt x="633780" y="720966"/>
                  </a:lnTo>
                  <a:lnTo>
                    <a:pt x="634568" y="717029"/>
                  </a:lnTo>
                  <a:lnTo>
                    <a:pt x="636155" y="706742"/>
                  </a:lnTo>
                  <a:close/>
                </a:path>
                <a:path w="1302385" h="1064260">
                  <a:moveTo>
                    <a:pt x="922782" y="885177"/>
                  </a:moveTo>
                  <a:lnTo>
                    <a:pt x="896048" y="857999"/>
                  </a:lnTo>
                  <a:lnTo>
                    <a:pt x="787107" y="888606"/>
                  </a:lnTo>
                  <a:lnTo>
                    <a:pt x="726541" y="672706"/>
                  </a:lnTo>
                  <a:lnTo>
                    <a:pt x="700290" y="650862"/>
                  </a:lnTo>
                  <a:lnTo>
                    <a:pt x="691984" y="653275"/>
                  </a:lnTo>
                  <a:lnTo>
                    <a:pt x="683679" y="655561"/>
                  </a:lnTo>
                  <a:lnTo>
                    <a:pt x="677773" y="659879"/>
                  </a:lnTo>
                  <a:lnTo>
                    <a:pt x="674293" y="666102"/>
                  </a:lnTo>
                  <a:lnTo>
                    <a:pt x="670814" y="672198"/>
                  </a:lnTo>
                  <a:lnTo>
                    <a:pt x="739533" y="926579"/>
                  </a:lnTo>
                  <a:lnTo>
                    <a:pt x="752335" y="944232"/>
                  </a:lnTo>
                  <a:lnTo>
                    <a:pt x="758532" y="947788"/>
                  </a:lnTo>
                  <a:lnTo>
                    <a:pt x="910031" y="907910"/>
                  </a:lnTo>
                  <a:lnTo>
                    <a:pt x="922413" y="888606"/>
                  </a:lnTo>
                  <a:lnTo>
                    <a:pt x="922782" y="885177"/>
                  </a:lnTo>
                  <a:close/>
                </a:path>
                <a:path w="1302385" h="1064260">
                  <a:moveTo>
                    <a:pt x="980414" y="326631"/>
                  </a:moveTo>
                  <a:lnTo>
                    <a:pt x="957465" y="244843"/>
                  </a:lnTo>
                  <a:lnTo>
                    <a:pt x="908202" y="69202"/>
                  </a:lnTo>
                  <a:lnTo>
                    <a:pt x="903935" y="63233"/>
                  </a:lnTo>
                  <a:lnTo>
                    <a:pt x="891527" y="56375"/>
                  </a:lnTo>
                  <a:lnTo>
                    <a:pt x="884275" y="55740"/>
                  </a:lnTo>
                  <a:lnTo>
                    <a:pt x="875969" y="58026"/>
                  </a:lnTo>
                  <a:lnTo>
                    <a:pt x="867664" y="60439"/>
                  </a:lnTo>
                  <a:lnTo>
                    <a:pt x="861758" y="64630"/>
                  </a:lnTo>
                  <a:lnTo>
                    <a:pt x="854798" y="77076"/>
                  </a:lnTo>
                  <a:lnTo>
                    <a:pt x="854214" y="84315"/>
                  </a:lnTo>
                  <a:lnTo>
                    <a:pt x="856538" y="92697"/>
                  </a:lnTo>
                  <a:lnTo>
                    <a:pt x="899058" y="244208"/>
                  </a:lnTo>
                  <a:lnTo>
                    <a:pt x="896988" y="244843"/>
                  </a:lnTo>
                  <a:lnTo>
                    <a:pt x="859193" y="209283"/>
                  </a:lnTo>
                  <a:lnTo>
                    <a:pt x="755802" y="112001"/>
                  </a:lnTo>
                  <a:lnTo>
                    <a:pt x="749249" y="106667"/>
                  </a:lnTo>
                  <a:lnTo>
                    <a:pt x="743458" y="103111"/>
                  </a:lnTo>
                  <a:lnTo>
                    <a:pt x="737666" y="99428"/>
                  </a:lnTo>
                  <a:lnTo>
                    <a:pt x="730618" y="98793"/>
                  </a:lnTo>
                  <a:lnTo>
                    <a:pt x="722312" y="101206"/>
                  </a:lnTo>
                  <a:lnTo>
                    <a:pt x="714006" y="103492"/>
                  </a:lnTo>
                  <a:lnTo>
                    <a:pt x="708113" y="107810"/>
                  </a:lnTo>
                  <a:lnTo>
                    <a:pt x="704634" y="114033"/>
                  </a:lnTo>
                  <a:lnTo>
                    <a:pt x="701141" y="120129"/>
                  </a:lnTo>
                  <a:lnTo>
                    <a:pt x="700570" y="127368"/>
                  </a:lnTo>
                  <a:lnTo>
                    <a:pt x="702894" y="135750"/>
                  </a:lnTo>
                  <a:lnTo>
                    <a:pt x="770458" y="376542"/>
                  </a:lnTo>
                  <a:lnTo>
                    <a:pt x="772782" y="384924"/>
                  </a:lnTo>
                  <a:lnTo>
                    <a:pt x="777049" y="390766"/>
                  </a:lnTo>
                  <a:lnTo>
                    <a:pt x="783259" y="394322"/>
                  </a:lnTo>
                  <a:lnTo>
                    <a:pt x="789457" y="397751"/>
                  </a:lnTo>
                  <a:lnTo>
                    <a:pt x="796709" y="398386"/>
                  </a:lnTo>
                  <a:lnTo>
                    <a:pt x="805014" y="395973"/>
                  </a:lnTo>
                  <a:lnTo>
                    <a:pt x="813320" y="393687"/>
                  </a:lnTo>
                  <a:lnTo>
                    <a:pt x="819213" y="389369"/>
                  </a:lnTo>
                  <a:lnTo>
                    <a:pt x="822706" y="383273"/>
                  </a:lnTo>
                  <a:lnTo>
                    <a:pt x="826185" y="377050"/>
                  </a:lnTo>
                  <a:lnTo>
                    <a:pt x="826770" y="369811"/>
                  </a:lnTo>
                  <a:lnTo>
                    <a:pt x="781926" y="209918"/>
                  </a:lnTo>
                  <a:lnTo>
                    <a:pt x="783996" y="209283"/>
                  </a:lnTo>
                  <a:lnTo>
                    <a:pt x="917879" y="335267"/>
                  </a:lnTo>
                  <a:lnTo>
                    <a:pt x="925106" y="341871"/>
                  </a:lnTo>
                  <a:lnTo>
                    <a:pt x="931633" y="347078"/>
                  </a:lnTo>
                  <a:lnTo>
                    <a:pt x="937463" y="350761"/>
                  </a:lnTo>
                  <a:lnTo>
                    <a:pt x="943292" y="354571"/>
                  </a:lnTo>
                  <a:lnTo>
                    <a:pt x="950366" y="355206"/>
                  </a:lnTo>
                  <a:lnTo>
                    <a:pt x="966965" y="350634"/>
                  </a:lnTo>
                  <a:lnTo>
                    <a:pt x="972870" y="346316"/>
                  </a:lnTo>
                  <a:lnTo>
                    <a:pt x="979843" y="333870"/>
                  </a:lnTo>
                  <a:lnTo>
                    <a:pt x="980414" y="326631"/>
                  </a:lnTo>
                  <a:close/>
                </a:path>
                <a:path w="1302385" h="1064260">
                  <a:moveTo>
                    <a:pt x="1153858" y="820407"/>
                  </a:moveTo>
                  <a:lnTo>
                    <a:pt x="1149794" y="805929"/>
                  </a:lnTo>
                  <a:lnTo>
                    <a:pt x="1145857" y="800722"/>
                  </a:lnTo>
                  <a:lnTo>
                    <a:pt x="1139761" y="797293"/>
                  </a:lnTo>
                  <a:lnTo>
                    <a:pt x="1133792" y="793864"/>
                  </a:lnTo>
                  <a:lnTo>
                    <a:pt x="1127188" y="793229"/>
                  </a:lnTo>
                  <a:lnTo>
                    <a:pt x="1005751" y="827265"/>
                  </a:lnTo>
                  <a:lnTo>
                    <a:pt x="985951" y="756653"/>
                  </a:lnTo>
                  <a:lnTo>
                    <a:pt x="1069911" y="733158"/>
                  </a:lnTo>
                  <a:lnTo>
                    <a:pt x="1082738" y="710425"/>
                  </a:lnTo>
                  <a:lnTo>
                    <a:pt x="1081735" y="706869"/>
                  </a:lnTo>
                  <a:lnTo>
                    <a:pt x="1055941" y="683247"/>
                  </a:lnTo>
                  <a:lnTo>
                    <a:pt x="971969" y="706869"/>
                  </a:lnTo>
                  <a:lnTo>
                    <a:pt x="952169" y="636257"/>
                  </a:lnTo>
                  <a:lnTo>
                    <a:pt x="1069403" y="603364"/>
                  </a:lnTo>
                  <a:lnTo>
                    <a:pt x="1074737" y="599300"/>
                  </a:lnTo>
                  <a:lnTo>
                    <a:pt x="1078039" y="593331"/>
                  </a:lnTo>
                  <a:lnTo>
                    <a:pt x="1081468" y="587235"/>
                  </a:lnTo>
                  <a:lnTo>
                    <a:pt x="1062037" y="554215"/>
                  </a:lnTo>
                  <a:lnTo>
                    <a:pt x="1055433" y="553580"/>
                  </a:lnTo>
                  <a:lnTo>
                    <a:pt x="911199" y="593966"/>
                  </a:lnTo>
                  <a:lnTo>
                    <a:pt x="902893" y="596379"/>
                  </a:lnTo>
                  <a:lnTo>
                    <a:pt x="897001" y="600570"/>
                  </a:lnTo>
                  <a:lnTo>
                    <a:pt x="890028" y="613016"/>
                  </a:lnTo>
                  <a:lnTo>
                    <a:pt x="889444" y="620255"/>
                  </a:lnTo>
                  <a:lnTo>
                    <a:pt x="891781" y="628510"/>
                  </a:lnTo>
                  <a:lnTo>
                    <a:pt x="958240" y="865492"/>
                  </a:lnTo>
                  <a:lnTo>
                    <a:pt x="960501" y="873620"/>
                  </a:lnTo>
                  <a:lnTo>
                    <a:pt x="964768" y="879462"/>
                  </a:lnTo>
                  <a:lnTo>
                    <a:pt x="970978" y="882891"/>
                  </a:lnTo>
                  <a:lnTo>
                    <a:pt x="977176" y="886447"/>
                  </a:lnTo>
                  <a:lnTo>
                    <a:pt x="984427" y="886955"/>
                  </a:lnTo>
                  <a:lnTo>
                    <a:pt x="1141158" y="843013"/>
                  </a:lnTo>
                  <a:lnTo>
                    <a:pt x="1146365" y="839076"/>
                  </a:lnTo>
                  <a:lnTo>
                    <a:pt x="1149794" y="832980"/>
                  </a:lnTo>
                  <a:lnTo>
                    <a:pt x="1153071" y="827265"/>
                  </a:lnTo>
                  <a:lnTo>
                    <a:pt x="1153223" y="827011"/>
                  </a:lnTo>
                  <a:lnTo>
                    <a:pt x="1153858" y="820407"/>
                  </a:lnTo>
                  <a:close/>
                </a:path>
                <a:path w="1302385" h="1064260">
                  <a:moveTo>
                    <a:pt x="1254823" y="248653"/>
                  </a:moveTo>
                  <a:lnTo>
                    <a:pt x="1252791" y="241541"/>
                  </a:lnTo>
                  <a:lnTo>
                    <a:pt x="1251648" y="237350"/>
                  </a:lnTo>
                  <a:lnTo>
                    <a:pt x="1249997" y="233667"/>
                  </a:lnTo>
                  <a:lnTo>
                    <a:pt x="1245679" y="226809"/>
                  </a:lnTo>
                  <a:lnTo>
                    <a:pt x="1244028" y="224142"/>
                  </a:lnTo>
                  <a:lnTo>
                    <a:pt x="1242885" y="221983"/>
                  </a:lnTo>
                  <a:lnTo>
                    <a:pt x="1237107" y="213347"/>
                  </a:lnTo>
                  <a:lnTo>
                    <a:pt x="1216837" y="182994"/>
                  </a:lnTo>
                  <a:lnTo>
                    <a:pt x="1141171" y="69710"/>
                  </a:lnTo>
                  <a:lnTo>
                    <a:pt x="1139634" y="67411"/>
                  </a:lnTo>
                  <a:lnTo>
                    <a:pt x="1139634" y="165468"/>
                  </a:lnTo>
                  <a:lnTo>
                    <a:pt x="1077404" y="182994"/>
                  </a:lnTo>
                  <a:lnTo>
                    <a:pt x="1078039" y="70345"/>
                  </a:lnTo>
                  <a:lnTo>
                    <a:pt x="1080452" y="69710"/>
                  </a:lnTo>
                  <a:lnTo>
                    <a:pt x="1139634" y="165468"/>
                  </a:lnTo>
                  <a:lnTo>
                    <a:pt x="1139634" y="67411"/>
                  </a:lnTo>
                  <a:lnTo>
                    <a:pt x="1107757" y="19672"/>
                  </a:lnTo>
                  <a:lnTo>
                    <a:pt x="1075004" y="0"/>
                  </a:lnTo>
                  <a:lnTo>
                    <a:pt x="1067790" y="330"/>
                  </a:lnTo>
                  <a:lnTo>
                    <a:pt x="1033602" y="23012"/>
                  </a:lnTo>
                  <a:lnTo>
                    <a:pt x="1018603" y="284975"/>
                  </a:lnTo>
                  <a:lnTo>
                    <a:pt x="1018717" y="290817"/>
                  </a:lnTo>
                  <a:lnTo>
                    <a:pt x="1018476" y="298564"/>
                  </a:lnTo>
                  <a:lnTo>
                    <a:pt x="1047559" y="328028"/>
                  </a:lnTo>
                  <a:lnTo>
                    <a:pt x="1061910" y="323964"/>
                  </a:lnTo>
                  <a:lnTo>
                    <a:pt x="1076261" y="290436"/>
                  </a:lnTo>
                  <a:lnTo>
                    <a:pt x="1077404" y="239001"/>
                  </a:lnTo>
                  <a:lnTo>
                    <a:pt x="1168717" y="213347"/>
                  </a:lnTo>
                  <a:lnTo>
                    <a:pt x="1196657" y="257035"/>
                  </a:lnTo>
                  <a:lnTo>
                    <a:pt x="1201483" y="264655"/>
                  </a:lnTo>
                  <a:lnTo>
                    <a:pt x="1206944" y="270243"/>
                  </a:lnTo>
                  <a:lnTo>
                    <a:pt x="1219390" y="277101"/>
                  </a:lnTo>
                  <a:lnTo>
                    <a:pt x="1226121" y="277863"/>
                  </a:lnTo>
                  <a:lnTo>
                    <a:pt x="1240472" y="273799"/>
                  </a:lnTo>
                  <a:lnTo>
                    <a:pt x="1246060" y="269354"/>
                  </a:lnTo>
                  <a:lnTo>
                    <a:pt x="1249997" y="262496"/>
                  </a:lnTo>
                  <a:lnTo>
                    <a:pt x="1253807" y="255638"/>
                  </a:lnTo>
                  <a:lnTo>
                    <a:pt x="1254823" y="248653"/>
                  </a:lnTo>
                  <a:close/>
                </a:path>
                <a:path w="1302385" h="1064260">
                  <a:moveTo>
                    <a:pt x="1301813" y="516877"/>
                  </a:moveTo>
                  <a:lnTo>
                    <a:pt x="1297749" y="502399"/>
                  </a:lnTo>
                  <a:lnTo>
                    <a:pt x="1293812" y="497192"/>
                  </a:lnTo>
                  <a:lnTo>
                    <a:pt x="1287716" y="493763"/>
                  </a:lnTo>
                  <a:lnTo>
                    <a:pt x="1281747" y="490334"/>
                  </a:lnTo>
                  <a:lnTo>
                    <a:pt x="1102931" y="537959"/>
                  </a:lnTo>
                  <a:lnTo>
                    <a:pt x="1090104" y="560692"/>
                  </a:lnTo>
                  <a:lnTo>
                    <a:pt x="1092136" y="567931"/>
                  </a:lnTo>
                  <a:lnTo>
                    <a:pt x="1116901" y="587870"/>
                  </a:lnTo>
                  <a:lnTo>
                    <a:pt x="1175956" y="571233"/>
                  </a:lnTo>
                  <a:lnTo>
                    <a:pt x="1236535" y="787133"/>
                  </a:lnTo>
                  <a:lnTo>
                    <a:pt x="1262824" y="808977"/>
                  </a:lnTo>
                  <a:lnTo>
                    <a:pt x="1271079" y="806564"/>
                  </a:lnTo>
                  <a:lnTo>
                    <a:pt x="1279461" y="804278"/>
                  </a:lnTo>
                  <a:lnTo>
                    <a:pt x="1285303" y="799960"/>
                  </a:lnTo>
                  <a:lnTo>
                    <a:pt x="1288859" y="793737"/>
                  </a:lnTo>
                  <a:lnTo>
                    <a:pt x="1292288" y="787641"/>
                  </a:lnTo>
                  <a:lnTo>
                    <a:pt x="1292923" y="780275"/>
                  </a:lnTo>
                  <a:lnTo>
                    <a:pt x="1290510" y="772020"/>
                  </a:lnTo>
                  <a:lnTo>
                    <a:pt x="1234160" y="571233"/>
                  </a:lnTo>
                  <a:lnTo>
                    <a:pt x="1229931" y="556120"/>
                  </a:lnTo>
                  <a:lnTo>
                    <a:pt x="1289113" y="539483"/>
                  </a:lnTo>
                  <a:lnTo>
                    <a:pt x="1294320" y="535546"/>
                  </a:lnTo>
                  <a:lnTo>
                    <a:pt x="1297749" y="529450"/>
                  </a:lnTo>
                  <a:lnTo>
                    <a:pt x="1301178" y="523481"/>
                  </a:lnTo>
                  <a:lnTo>
                    <a:pt x="1301813" y="5168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62000" y="1678699"/>
            <a:ext cx="9042400" cy="10922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6600" b="0" i="0" u="none" strike="noStrike" spc="-85" dirty="0">
                <a:solidFill>
                  <a:srgbClr val="C00D18"/>
                </a:solidFill>
                <a:latin typeface="Trebuchet MS"/>
                <a:cs typeface="Trebuchet MS"/>
              </a:rPr>
              <a:t>СВАТОШСЬКІ СКЕЛІ</a:t>
            </a:r>
            <a:endParaRPr sz="6600" dirty="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220361" y="5676900"/>
            <a:ext cx="4944110" cy="3491865"/>
            <a:chOff x="4219955" y="6294120"/>
            <a:chExt cx="4944110" cy="3491865"/>
          </a:xfrm>
        </p:grpSpPr>
        <p:pic>
          <p:nvPicPr>
            <p:cNvPr id="13" name="object 1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239005" y="6313170"/>
              <a:ext cx="4905756" cy="345338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239005" y="6313170"/>
              <a:ext cx="4906010" cy="3453765"/>
            </a:xfrm>
            <a:custGeom>
              <a:avLst/>
              <a:gdLst/>
              <a:ahLst/>
              <a:cxnLst/>
              <a:rect l="l" t="t" r="r" b="b"/>
              <a:pathLst>
                <a:path w="4906009" h="3453765">
                  <a:moveTo>
                    <a:pt x="109220" y="0"/>
                  </a:moveTo>
                  <a:lnTo>
                    <a:pt x="4796536" y="0"/>
                  </a:lnTo>
                  <a:lnTo>
                    <a:pt x="4839051" y="8584"/>
                  </a:lnTo>
                  <a:lnTo>
                    <a:pt x="4873767" y="32003"/>
                  </a:lnTo>
                  <a:lnTo>
                    <a:pt x="4897173" y="66758"/>
                  </a:lnTo>
                  <a:lnTo>
                    <a:pt x="4905756" y="109346"/>
                  </a:lnTo>
                  <a:lnTo>
                    <a:pt x="4905756" y="3344100"/>
                  </a:lnTo>
                  <a:lnTo>
                    <a:pt x="4897173" y="3386636"/>
                  </a:lnTo>
                  <a:lnTo>
                    <a:pt x="4873767" y="3421373"/>
                  </a:lnTo>
                  <a:lnTo>
                    <a:pt x="4839051" y="3444795"/>
                  </a:lnTo>
                  <a:lnTo>
                    <a:pt x="4796536" y="3453383"/>
                  </a:lnTo>
                  <a:lnTo>
                    <a:pt x="109220" y="3453383"/>
                  </a:lnTo>
                  <a:lnTo>
                    <a:pt x="66704" y="3444795"/>
                  </a:lnTo>
                  <a:lnTo>
                    <a:pt x="31988" y="3421373"/>
                  </a:lnTo>
                  <a:lnTo>
                    <a:pt x="8582" y="3386636"/>
                  </a:lnTo>
                  <a:lnTo>
                    <a:pt x="0" y="3344100"/>
                  </a:lnTo>
                  <a:lnTo>
                    <a:pt x="0" y="109346"/>
                  </a:lnTo>
                  <a:lnTo>
                    <a:pt x="8582" y="66758"/>
                  </a:lnTo>
                  <a:lnTo>
                    <a:pt x="31988" y="32003"/>
                  </a:lnTo>
                  <a:lnTo>
                    <a:pt x="66704" y="8584"/>
                  </a:lnTo>
                  <a:lnTo>
                    <a:pt x="109220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61790" y="1342889"/>
            <a:ext cx="6918199" cy="1168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7500" b="0" i="0" u="none" strike="noStrike" dirty="0">
                <a:solidFill>
                  <a:srgbClr val="C00D18"/>
                </a:solidFill>
                <a:latin typeface="Trebuchet MS"/>
                <a:cs typeface="Trebuchet MS"/>
              </a:rPr>
              <a:t>ЗАМОК ЛОКЕТ</a:t>
            </a:r>
            <a:endParaRPr sz="75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6800" y="2812914"/>
            <a:ext cx="8996341" cy="440055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6870" indent="-344170" rtl="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10" dirty="0">
                <a:solidFill>
                  <a:srgbClr val="FFFFFF"/>
                </a:solidFill>
                <a:latin typeface="Trebuchet MS"/>
                <a:cs typeface="Trebuchet MS"/>
              </a:rPr>
              <a:t>готичний замок 12 </a:t>
            </a:r>
            <a:r>
              <a:rPr lang="uk" sz="3200" b="0" i="0" u="none" strike="noStrike" spc="-110" dirty="0" smtClean="0">
                <a:solidFill>
                  <a:srgbClr val="FFFFFF"/>
                </a:solidFill>
                <a:latin typeface="Trebuchet MS"/>
                <a:cs typeface="Trebuchet MS"/>
              </a:rPr>
              <a:t>ст</a:t>
            </a:r>
            <a:endParaRPr sz="3200" dirty="0">
              <a:latin typeface="Trebuchet MS"/>
              <a:cs typeface="Trebuchet MS"/>
            </a:endParaRPr>
          </a:p>
          <a:p>
            <a:pPr marL="356870" marR="1682114" indent="-344805" rtl="0">
              <a:lnSpc>
                <a:spcPct val="1328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90" dirty="0">
                <a:solidFill>
                  <a:srgbClr val="FFFFFF"/>
                </a:solidFill>
                <a:latin typeface="Trebuchet MS"/>
                <a:cs typeface="Trebuchet MS"/>
              </a:rPr>
              <a:t>одна з найбільш </a:t>
            </a:r>
            <a:r>
              <a:rPr lang="uk" sz="3200" b="0" i="0" u="none" strike="noStrike" spc="-190" dirty="0" smtClean="0">
                <a:solidFill>
                  <a:srgbClr val="FFFFFF"/>
                </a:solidFill>
                <a:latin typeface="Trebuchet MS"/>
                <a:cs typeface="Trebuchet MS"/>
              </a:rPr>
              <a:t>відвідуваних історичних пам'яток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30" dirty="0">
                <a:solidFill>
                  <a:srgbClr val="FFFFFF"/>
                </a:solidFill>
                <a:latin typeface="Trebuchet MS"/>
                <a:cs typeface="Trebuchet MS"/>
              </a:rPr>
              <a:t>Йоганн Вольфганг Ґете відзначив </a:t>
            </a:r>
            <a:endParaRPr lang="uk" sz="3200" b="0" i="0" u="none" strike="noStrike" spc="-13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tabLst>
                <a:tab pos="356870" algn="l"/>
              </a:tabLst>
            </a:pPr>
            <a:r>
              <a:rPr lang="uk" sz="3200" b="0" i="0" u="none" strike="noStrike" spc="-130" dirty="0" smtClean="0">
                <a:solidFill>
                  <a:srgbClr val="FFFFFF"/>
                </a:solidFill>
                <a:latin typeface="Trebuchet MS"/>
                <a:cs typeface="Trebuchet MS"/>
              </a:rPr>
              <a:t>у Локті</a:t>
            </a:r>
            <a:r>
              <a:rPr lang="uk" sz="3200" dirty="0">
                <a:latin typeface="Trebuchet MS"/>
                <a:cs typeface="Trebuchet MS"/>
              </a:rPr>
              <a:t> </a:t>
            </a:r>
            <a:r>
              <a:rPr lang="uk" sz="3200" b="0" i="0" u="none" strike="noStrike" spc="-265" dirty="0" smtClean="0">
                <a:solidFill>
                  <a:srgbClr val="FFFFFF"/>
                </a:solidFill>
                <a:latin typeface="Trebuchet MS"/>
                <a:cs typeface="Trebuchet MS"/>
              </a:rPr>
              <a:t>своє </a:t>
            </a:r>
            <a:r>
              <a:rPr lang="uk" sz="3200" b="0" i="0" u="none" strike="noStrike" spc="-265" dirty="0">
                <a:solidFill>
                  <a:srgbClr val="FFFFFF"/>
                </a:solidFill>
                <a:latin typeface="Trebuchet MS"/>
                <a:cs typeface="Trebuchet MS"/>
              </a:rPr>
              <a:t>74-річчя</a:t>
            </a:r>
            <a:endParaRPr sz="3200" dirty="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6454" y="283593"/>
            <a:ext cx="1652905" cy="1470025"/>
            <a:chOff x="136454" y="283593"/>
            <a:chExt cx="1652905" cy="1470025"/>
          </a:xfrm>
        </p:grpSpPr>
        <p:sp>
          <p:nvSpPr>
            <p:cNvPr id="10" name="object 10"/>
            <p:cNvSpPr/>
            <p:nvPr/>
          </p:nvSpPr>
          <p:spPr>
            <a:xfrm>
              <a:off x="136454" y="283593"/>
              <a:ext cx="1652905" cy="1470025"/>
            </a:xfrm>
            <a:custGeom>
              <a:avLst/>
              <a:gdLst/>
              <a:ahLst/>
              <a:cxnLst/>
              <a:rect l="l" t="t" r="r" b="b"/>
              <a:pathLst>
                <a:path w="1652905" h="1470025">
                  <a:moveTo>
                    <a:pt x="1123283" y="0"/>
                  </a:moveTo>
                  <a:lnTo>
                    <a:pt x="1049446" y="10030"/>
                  </a:lnTo>
                  <a:lnTo>
                    <a:pt x="258845" y="231772"/>
                  </a:lnTo>
                  <a:lnTo>
                    <a:pt x="190562" y="261590"/>
                  </a:lnTo>
                  <a:lnTo>
                    <a:pt x="131684" y="308871"/>
                  </a:lnTo>
                  <a:lnTo>
                    <a:pt x="105968" y="338420"/>
                  </a:lnTo>
                  <a:lnTo>
                    <a:pt x="82840" y="371566"/>
                  </a:lnTo>
                  <a:lnTo>
                    <a:pt x="62377" y="408053"/>
                  </a:lnTo>
                  <a:lnTo>
                    <a:pt x="44660" y="447625"/>
                  </a:lnTo>
                  <a:lnTo>
                    <a:pt x="29766" y="490026"/>
                  </a:lnTo>
                  <a:lnTo>
                    <a:pt x="17774" y="535000"/>
                  </a:lnTo>
                  <a:lnTo>
                    <a:pt x="8763" y="582291"/>
                  </a:lnTo>
                  <a:lnTo>
                    <a:pt x="2812" y="631643"/>
                  </a:lnTo>
                  <a:lnTo>
                    <a:pt x="0" y="682799"/>
                  </a:lnTo>
                  <a:lnTo>
                    <a:pt x="404" y="735504"/>
                  </a:lnTo>
                  <a:lnTo>
                    <a:pt x="4105" y="789501"/>
                  </a:lnTo>
                  <a:lnTo>
                    <a:pt x="11180" y="844535"/>
                  </a:lnTo>
                  <a:lnTo>
                    <a:pt x="21709" y="900349"/>
                  </a:lnTo>
                  <a:lnTo>
                    <a:pt x="35770" y="956688"/>
                  </a:lnTo>
                  <a:lnTo>
                    <a:pt x="53062" y="1012119"/>
                  </a:lnTo>
                  <a:lnTo>
                    <a:pt x="73098" y="1065266"/>
                  </a:lnTo>
                  <a:lnTo>
                    <a:pt x="95677" y="1115950"/>
                  </a:lnTo>
                  <a:lnTo>
                    <a:pt x="120599" y="1163994"/>
                  </a:lnTo>
                  <a:lnTo>
                    <a:pt x="147663" y="1209220"/>
                  </a:lnTo>
                  <a:lnTo>
                    <a:pt x="176669" y="1251450"/>
                  </a:lnTo>
                  <a:lnTo>
                    <a:pt x="207417" y="1290506"/>
                  </a:lnTo>
                  <a:lnTo>
                    <a:pt x="239707" y="1326212"/>
                  </a:lnTo>
                  <a:lnTo>
                    <a:pt x="273337" y="1358389"/>
                  </a:lnTo>
                  <a:lnTo>
                    <a:pt x="308109" y="1386859"/>
                  </a:lnTo>
                  <a:lnTo>
                    <a:pt x="343821" y="1411445"/>
                  </a:lnTo>
                  <a:lnTo>
                    <a:pt x="380273" y="1431969"/>
                  </a:lnTo>
                  <a:lnTo>
                    <a:pt x="417264" y="1448253"/>
                  </a:lnTo>
                  <a:lnTo>
                    <a:pt x="454596" y="1460120"/>
                  </a:lnTo>
                  <a:lnTo>
                    <a:pt x="492066" y="1467392"/>
                  </a:lnTo>
                  <a:lnTo>
                    <a:pt x="529475" y="1469892"/>
                  </a:lnTo>
                  <a:lnTo>
                    <a:pt x="566622" y="1467441"/>
                  </a:lnTo>
                  <a:lnTo>
                    <a:pt x="1393895" y="1238120"/>
                  </a:lnTo>
                  <a:lnTo>
                    <a:pt x="1462177" y="1208301"/>
                  </a:lnTo>
                  <a:lnTo>
                    <a:pt x="1521060" y="1161020"/>
                  </a:lnTo>
                  <a:lnTo>
                    <a:pt x="1546779" y="1131471"/>
                  </a:lnTo>
                  <a:lnTo>
                    <a:pt x="1569912" y="1098325"/>
                  </a:lnTo>
                  <a:lnTo>
                    <a:pt x="1590380" y="1061838"/>
                  </a:lnTo>
                  <a:lnTo>
                    <a:pt x="1608103" y="1022266"/>
                  </a:lnTo>
                  <a:lnTo>
                    <a:pt x="1623003" y="979865"/>
                  </a:lnTo>
                  <a:lnTo>
                    <a:pt x="1635001" y="934891"/>
                  </a:lnTo>
                  <a:lnTo>
                    <a:pt x="1644017" y="887600"/>
                  </a:lnTo>
                  <a:lnTo>
                    <a:pt x="1649974" y="838248"/>
                  </a:lnTo>
                  <a:lnTo>
                    <a:pt x="1652792" y="787092"/>
                  </a:lnTo>
                  <a:lnTo>
                    <a:pt x="1652392" y="734387"/>
                  </a:lnTo>
                  <a:lnTo>
                    <a:pt x="1648695" y="680390"/>
                  </a:lnTo>
                  <a:lnTo>
                    <a:pt x="1641622" y="625356"/>
                  </a:lnTo>
                  <a:lnTo>
                    <a:pt x="1631095" y="569542"/>
                  </a:lnTo>
                  <a:lnTo>
                    <a:pt x="1617034" y="513204"/>
                  </a:lnTo>
                  <a:lnTo>
                    <a:pt x="1599741" y="457772"/>
                  </a:lnTo>
                  <a:lnTo>
                    <a:pt x="1579704" y="404625"/>
                  </a:lnTo>
                  <a:lnTo>
                    <a:pt x="1557124" y="353941"/>
                  </a:lnTo>
                  <a:lnTo>
                    <a:pt x="1532200" y="305897"/>
                  </a:lnTo>
                  <a:lnTo>
                    <a:pt x="1505133" y="260671"/>
                  </a:lnTo>
                  <a:lnTo>
                    <a:pt x="1476124" y="218441"/>
                  </a:lnTo>
                  <a:lnTo>
                    <a:pt x="1445373" y="179385"/>
                  </a:lnTo>
                  <a:lnTo>
                    <a:pt x="1413080" y="143679"/>
                  </a:lnTo>
                  <a:lnTo>
                    <a:pt x="1379446" y="111503"/>
                  </a:lnTo>
                  <a:lnTo>
                    <a:pt x="1344670" y="83032"/>
                  </a:lnTo>
                  <a:lnTo>
                    <a:pt x="1308955" y="58447"/>
                  </a:lnTo>
                  <a:lnTo>
                    <a:pt x="1272499" y="37923"/>
                  </a:lnTo>
                  <a:lnTo>
                    <a:pt x="1235504" y="21638"/>
                  </a:lnTo>
                  <a:lnTo>
                    <a:pt x="1198169" y="9771"/>
                  </a:lnTo>
                  <a:lnTo>
                    <a:pt x="1160695" y="2499"/>
                  </a:lnTo>
                  <a:lnTo>
                    <a:pt x="112328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7365" y="470547"/>
              <a:ext cx="1302385" cy="1064260"/>
            </a:xfrm>
            <a:custGeom>
              <a:avLst/>
              <a:gdLst/>
              <a:ahLst/>
              <a:cxnLst/>
              <a:rect l="l" t="t" r="r" b="b"/>
              <a:pathLst>
                <a:path w="1302385" h="1064260">
                  <a:moveTo>
                    <a:pt x="211670" y="281292"/>
                  </a:moveTo>
                  <a:lnTo>
                    <a:pt x="184950" y="254114"/>
                  </a:lnTo>
                  <a:lnTo>
                    <a:pt x="12750" y="302501"/>
                  </a:lnTo>
                  <a:lnTo>
                    <a:pt x="7454" y="306438"/>
                  </a:lnTo>
                  <a:lnTo>
                    <a:pt x="4076" y="312534"/>
                  </a:lnTo>
                  <a:lnTo>
                    <a:pt x="685" y="318503"/>
                  </a:lnTo>
                  <a:lnTo>
                    <a:pt x="20116" y="351650"/>
                  </a:lnTo>
                  <a:lnTo>
                    <a:pt x="26733" y="352285"/>
                  </a:lnTo>
                  <a:lnTo>
                    <a:pt x="85839" y="335648"/>
                  </a:lnTo>
                  <a:lnTo>
                    <a:pt x="148729" y="559930"/>
                  </a:lnTo>
                  <a:lnTo>
                    <a:pt x="152984" y="565772"/>
                  </a:lnTo>
                  <a:lnTo>
                    <a:pt x="159207" y="569328"/>
                  </a:lnTo>
                  <a:lnTo>
                    <a:pt x="165404" y="572757"/>
                  </a:lnTo>
                  <a:lnTo>
                    <a:pt x="172656" y="573392"/>
                  </a:lnTo>
                  <a:lnTo>
                    <a:pt x="180962" y="571106"/>
                  </a:lnTo>
                  <a:lnTo>
                    <a:pt x="189268" y="568693"/>
                  </a:lnTo>
                  <a:lnTo>
                    <a:pt x="195173" y="564502"/>
                  </a:lnTo>
                  <a:lnTo>
                    <a:pt x="202145" y="552056"/>
                  </a:lnTo>
                  <a:lnTo>
                    <a:pt x="202717" y="544817"/>
                  </a:lnTo>
                  <a:lnTo>
                    <a:pt x="200393" y="536435"/>
                  </a:lnTo>
                  <a:lnTo>
                    <a:pt x="144043" y="335648"/>
                  </a:lnTo>
                  <a:lnTo>
                    <a:pt x="139814" y="320535"/>
                  </a:lnTo>
                  <a:lnTo>
                    <a:pt x="191731" y="305930"/>
                  </a:lnTo>
                  <a:lnTo>
                    <a:pt x="198920" y="304025"/>
                  </a:lnTo>
                  <a:lnTo>
                    <a:pt x="204216" y="299961"/>
                  </a:lnTo>
                  <a:lnTo>
                    <a:pt x="207606" y="293865"/>
                  </a:lnTo>
                  <a:lnTo>
                    <a:pt x="210985" y="287896"/>
                  </a:lnTo>
                  <a:lnTo>
                    <a:pt x="211670" y="281292"/>
                  </a:lnTo>
                  <a:close/>
                </a:path>
                <a:path w="1302385" h="1064260">
                  <a:moveTo>
                    <a:pt x="371881" y="497319"/>
                  </a:moveTo>
                  <a:lnTo>
                    <a:pt x="299669" y="239890"/>
                  </a:lnTo>
                  <a:lnTo>
                    <a:pt x="275742" y="226428"/>
                  </a:lnTo>
                  <a:lnTo>
                    <a:pt x="267436" y="228714"/>
                  </a:lnTo>
                  <a:lnTo>
                    <a:pt x="259130" y="231127"/>
                  </a:lnTo>
                  <a:lnTo>
                    <a:pt x="253238" y="235318"/>
                  </a:lnTo>
                  <a:lnTo>
                    <a:pt x="246265" y="247764"/>
                  </a:lnTo>
                  <a:lnTo>
                    <a:pt x="245681" y="255003"/>
                  </a:lnTo>
                  <a:lnTo>
                    <a:pt x="248031" y="263512"/>
                  </a:lnTo>
                  <a:lnTo>
                    <a:pt x="317893" y="512432"/>
                  </a:lnTo>
                  <a:lnTo>
                    <a:pt x="322160" y="518401"/>
                  </a:lnTo>
                  <a:lnTo>
                    <a:pt x="328371" y="521830"/>
                  </a:lnTo>
                  <a:lnTo>
                    <a:pt x="334568" y="525386"/>
                  </a:lnTo>
                  <a:lnTo>
                    <a:pt x="341833" y="525894"/>
                  </a:lnTo>
                  <a:lnTo>
                    <a:pt x="358444" y="521322"/>
                  </a:lnTo>
                  <a:lnTo>
                    <a:pt x="364337" y="517004"/>
                  </a:lnTo>
                  <a:lnTo>
                    <a:pt x="371309" y="504558"/>
                  </a:lnTo>
                  <a:lnTo>
                    <a:pt x="371881" y="497319"/>
                  </a:lnTo>
                  <a:close/>
                </a:path>
                <a:path w="1302385" h="1064260">
                  <a:moveTo>
                    <a:pt x="396468" y="765416"/>
                  </a:moveTo>
                  <a:lnTo>
                    <a:pt x="381342" y="740651"/>
                  </a:lnTo>
                  <a:lnTo>
                    <a:pt x="374434" y="736714"/>
                  </a:lnTo>
                  <a:lnTo>
                    <a:pt x="367385" y="735825"/>
                  </a:lnTo>
                  <a:lnTo>
                    <a:pt x="360184" y="737857"/>
                  </a:lnTo>
                  <a:lnTo>
                    <a:pt x="352983" y="739762"/>
                  </a:lnTo>
                  <a:lnTo>
                    <a:pt x="347573" y="743953"/>
                  </a:lnTo>
                  <a:lnTo>
                    <a:pt x="340321" y="756399"/>
                  </a:lnTo>
                  <a:lnTo>
                    <a:pt x="338569" y="764019"/>
                  </a:lnTo>
                  <a:lnTo>
                    <a:pt x="341274" y="984999"/>
                  </a:lnTo>
                  <a:lnTo>
                    <a:pt x="338785" y="985634"/>
                  </a:lnTo>
                  <a:lnTo>
                    <a:pt x="230720" y="803262"/>
                  </a:lnTo>
                  <a:lnTo>
                    <a:pt x="226174" y="795515"/>
                  </a:lnTo>
                  <a:lnTo>
                    <a:pt x="220726" y="789927"/>
                  </a:lnTo>
                  <a:lnTo>
                    <a:pt x="208038" y="783069"/>
                  </a:lnTo>
                  <a:lnTo>
                    <a:pt x="201269" y="782434"/>
                  </a:lnTo>
                  <a:lnTo>
                    <a:pt x="194081" y="784339"/>
                  </a:lnTo>
                  <a:lnTo>
                    <a:pt x="186880" y="786371"/>
                  </a:lnTo>
                  <a:lnTo>
                    <a:pt x="181330" y="790816"/>
                  </a:lnTo>
                  <a:lnTo>
                    <a:pt x="177457" y="797801"/>
                  </a:lnTo>
                  <a:lnTo>
                    <a:pt x="173570" y="804659"/>
                  </a:lnTo>
                  <a:lnTo>
                    <a:pt x="181787" y="833742"/>
                  </a:lnTo>
                  <a:lnTo>
                    <a:pt x="183451" y="836536"/>
                  </a:lnTo>
                  <a:lnTo>
                    <a:pt x="310730" y="1040625"/>
                  </a:lnTo>
                  <a:lnTo>
                    <a:pt x="346252" y="1063663"/>
                  </a:lnTo>
                  <a:lnTo>
                    <a:pt x="353847" y="1063663"/>
                  </a:lnTo>
                  <a:lnTo>
                    <a:pt x="389001" y="1037551"/>
                  </a:lnTo>
                  <a:lnTo>
                    <a:pt x="394131" y="985634"/>
                  </a:lnTo>
                  <a:lnTo>
                    <a:pt x="396354" y="784339"/>
                  </a:lnTo>
                  <a:lnTo>
                    <a:pt x="396468" y="765416"/>
                  </a:lnTo>
                  <a:close/>
                </a:path>
                <a:path w="1302385" h="1064260">
                  <a:moveTo>
                    <a:pt x="544512" y="586600"/>
                  </a:moveTo>
                  <a:lnTo>
                    <a:pt x="544245" y="582663"/>
                  </a:lnTo>
                  <a:lnTo>
                    <a:pt x="543039" y="578472"/>
                  </a:lnTo>
                  <a:lnTo>
                    <a:pt x="541058" y="571360"/>
                  </a:lnTo>
                  <a:lnTo>
                    <a:pt x="537171" y="566026"/>
                  </a:lnTo>
                  <a:lnTo>
                    <a:pt x="531431" y="562597"/>
                  </a:lnTo>
                  <a:lnTo>
                    <a:pt x="525678" y="559041"/>
                  </a:lnTo>
                  <a:lnTo>
                    <a:pt x="495071" y="583044"/>
                  </a:lnTo>
                  <a:lnTo>
                    <a:pt x="490689" y="631304"/>
                  </a:lnTo>
                  <a:lnTo>
                    <a:pt x="490524" y="632828"/>
                  </a:lnTo>
                  <a:lnTo>
                    <a:pt x="490359" y="635495"/>
                  </a:lnTo>
                  <a:lnTo>
                    <a:pt x="490004" y="642734"/>
                  </a:lnTo>
                  <a:lnTo>
                    <a:pt x="490347" y="646036"/>
                  </a:lnTo>
                  <a:lnTo>
                    <a:pt x="509866" y="664070"/>
                  </a:lnTo>
                  <a:lnTo>
                    <a:pt x="520382" y="661022"/>
                  </a:lnTo>
                  <a:lnTo>
                    <a:pt x="523951" y="658863"/>
                  </a:lnTo>
                  <a:lnTo>
                    <a:pt x="527697" y="653021"/>
                  </a:lnTo>
                  <a:lnTo>
                    <a:pt x="529196" y="649338"/>
                  </a:lnTo>
                  <a:lnTo>
                    <a:pt x="530313" y="644893"/>
                  </a:lnTo>
                  <a:lnTo>
                    <a:pt x="542658" y="596760"/>
                  </a:lnTo>
                  <a:lnTo>
                    <a:pt x="543255" y="593839"/>
                  </a:lnTo>
                  <a:lnTo>
                    <a:pt x="544512" y="586600"/>
                  </a:lnTo>
                  <a:close/>
                </a:path>
                <a:path w="1302385" h="1064260">
                  <a:moveTo>
                    <a:pt x="594931" y="279006"/>
                  </a:moveTo>
                  <a:lnTo>
                    <a:pt x="587540" y="237528"/>
                  </a:lnTo>
                  <a:lnTo>
                    <a:pt x="565277" y="203161"/>
                  </a:lnTo>
                  <a:lnTo>
                    <a:pt x="537514" y="183451"/>
                  </a:lnTo>
                  <a:lnTo>
                    <a:pt x="537514" y="285419"/>
                  </a:lnTo>
                  <a:lnTo>
                    <a:pt x="535813" y="295097"/>
                  </a:lnTo>
                  <a:lnTo>
                    <a:pt x="509981" y="323316"/>
                  </a:lnTo>
                  <a:lnTo>
                    <a:pt x="461670" y="337807"/>
                  </a:lnTo>
                  <a:lnTo>
                    <a:pt x="433717" y="238112"/>
                  </a:lnTo>
                  <a:lnTo>
                    <a:pt x="471081" y="227571"/>
                  </a:lnTo>
                  <a:lnTo>
                    <a:pt x="482485" y="225323"/>
                  </a:lnTo>
                  <a:lnTo>
                    <a:pt x="493026" y="225018"/>
                  </a:lnTo>
                  <a:lnTo>
                    <a:pt x="502691" y="226707"/>
                  </a:lnTo>
                  <a:lnTo>
                    <a:pt x="530936" y="252590"/>
                  </a:lnTo>
                  <a:lnTo>
                    <a:pt x="537514" y="285419"/>
                  </a:lnTo>
                  <a:lnTo>
                    <a:pt x="537514" y="183451"/>
                  </a:lnTo>
                  <a:lnTo>
                    <a:pt x="491096" y="172948"/>
                  </a:lnTo>
                  <a:lnTo>
                    <a:pt x="479958" y="173494"/>
                  </a:lnTo>
                  <a:lnTo>
                    <a:pt x="392747" y="195821"/>
                  </a:lnTo>
                  <a:lnTo>
                    <a:pt x="370992" y="222110"/>
                  </a:lnTo>
                  <a:lnTo>
                    <a:pt x="442620" y="477507"/>
                  </a:lnTo>
                  <a:lnTo>
                    <a:pt x="446887" y="483349"/>
                  </a:lnTo>
                  <a:lnTo>
                    <a:pt x="453097" y="486905"/>
                  </a:lnTo>
                  <a:lnTo>
                    <a:pt x="459295" y="490334"/>
                  </a:lnTo>
                  <a:lnTo>
                    <a:pt x="466559" y="490969"/>
                  </a:lnTo>
                  <a:lnTo>
                    <a:pt x="474865" y="488556"/>
                  </a:lnTo>
                  <a:lnTo>
                    <a:pt x="483158" y="486270"/>
                  </a:lnTo>
                  <a:lnTo>
                    <a:pt x="489064" y="482079"/>
                  </a:lnTo>
                  <a:lnTo>
                    <a:pt x="496036" y="469633"/>
                  </a:lnTo>
                  <a:lnTo>
                    <a:pt x="496608" y="462394"/>
                  </a:lnTo>
                  <a:lnTo>
                    <a:pt x="494284" y="454012"/>
                  </a:lnTo>
                  <a:lnTo>
                    <a:pt x="475640" y="387591"/>
                  </a:lnTo>
                  <a:lnTo>
                    <a:pt x="513016" y="377177"/>
                  </a:lnTo>
                  <a:lnTo>
                    <a:pt x="553631" y="357492"/>
                  </a:lnTo>
                  <a:lnTo>
                    <a:pt x="573582" y="337807"/>
                  </a:lnTo>
                  <a:lnTo>
                    <a:pt x="575602" y="335318"/>
                  </a:lnTo>
                  <a:lnTo>
                    <a:pt x="592201" y="299173"/>
                  </a:lnTo>
                  <a:lnTo>
                    <a:pt x="594067" y="289166"/>
                  </a:lnTo>
                  <a:lnTo>
                    <a:pt x="594931" y="279006"/>
                  </a:lnTo>
                  <a:close/>
                </a:path>
                <a:path w="1302385" h="1064260">
                  <a:moveTo>
                    <a:pt x="636155" y="706742"/>
                  </a:moveTo>
                  <a:lnTo>
                    <a:pt x="635812" y="701535"/>
                  </a:lnTo>
                  <a:lnTo>
                    <a:pt x="632320" y="689089"/>
                  </a:lnTo>
                  <a:lnTo>
                    <a:pt x="627849" y="683501"/>
                  </a:lnTo>
                  <a:lnTo>
                    <a:pt x="620941" y="679691"/>
                  </a:lnTo>
                  <a:lnTo>
                    <a:pt x="614032" y="675754"/>
                  </a:lnTo>
                  <a:lnTo>
                    <a:pt x="579069" y="698360"/>
                  </a:lnTo>
                  <a:lnTo>
                    <a:pt x="578027" y="703186"/>
                  </a:lnTo>
                  <a:lnTo>
                    <a:pt x="550164" y="816216"/>
                  </a:lnTo>
                  <a:lnTo>
                    <a:pt x="548513" y="816724"/>
                  </a:lnTo>
                  <a:lnTo>
                    <a:pt x="465899" y="734555"/>
                  </a:lnTo>
                  <a:lnTo>
                    <a:pt x="462521" y="730999"/>
                  </a:lnTo>
                  <a:lnTo>
                    <a:pt x="458101" y="727824"/>
                  </a:lnTo>
                  <a:lnTo>
                    <a:pt x="452653" y="724903"/>
                  </a:lnTo>
                  <a:lnTo>
                    <a:pt x="447192" y="721855"/>
                  </a:lnTo>
                  <a:lnTo>
                    <a:pt x="440867" y="721474"/>
                  </a:lnTo>
                  <a:lnTo>
                    <a:pt x="412229" y="750811"/>
                  </a:lnTo>
                  <a:lnTo>
                    <a:pt x="415721" y="763257"/>
                  </a:lnTo>
                  <a:lnTo>
                    <a:pt x="418134" y="767956"/>
                  </a:lnTo>
                  <a:lnTo>
                    <a:pt x="424853" y="775830"/>
                  </a:lnTo>
                  <a:lnTo>
                    <a:pt x="427532" y="778751"/>
                  </a:lnTo>
                  <a:lnTo>
                    <a:pt x="429539" y="780656"/>
                  </a:lnTo>
                  <a:lnTo>
                    <a:pt x="541566" y="892543"/>
                  </a:lnTo>
                  <a:lnTo>
                    <a:pt x="564959" y="975982"/>
                  </a:lnTo>
                  <a:lnTo>
                    <a:pt x="567194" y="983856"/>
                  </a:lnTo>
                  <a:lnTo>
                    <a:pt x="571461" y="989825"/>
                  </a:lnTo>
                  <a:lnTo>
                    <a:pt x="577659" y="993254"/>
                  </a:lnTo>
                  <a:lnTo>
                    <a:pt x="583857" y="996810"/>
                  </a:lnTo>
                  <a:lnTo>
                    <a:pt x="620598" y="975982"/>
                  </a:lnTo>
                  <a:lnTo>
                    <a:pt x="621169" y="968743"/>
                  </a:lnTo>
                  <a:lnTo>
                    <a:pt x="595553" y="877430"/>
                  </a:lnTo>
                  <a:lnTo>
                    <a:pt x="610323" y="816724"/>
                  </a:lnTo>
                  <a:lnTo>
                    <a:pt x="633018" y="723506"/>
                  </a:lnTo>
                  <a:lnTo>
                    <a:pt x="633780" y="720966"/>
                  </a:lnTo>
                  <a:lnTo>
                    <a:pt x="634568" y="717029"/>
                  </a:lnTo>
                  <a:lnTo>
                    <a:pt x="636155" y="706742"/>
                  </a:lnTo>
                  <a:close/>
                </a:path>
                <a:path w="1302385" h="1064260">
                  <a:moveTo>
                    <a:pt x="922782" y="885177"/>
                  </a:moveTo>
                  <a:lnTo>
                    <a:pt x="896048" y="857999"/>
                  </a:lnTo>
                  <a:lnTo>
                    <a:pt x="787107" y="888606"/>
                  </a:lnTo>
                  <a:lnTo>
                    <a:pt x="726541" y="672706"/>
                  </a:lnTo>
                  <a:lnTo>
                    <a:pt x="700290" y="650862"/>
                  </a:lnTo>
                  <a:lnTo>
                    <a:pt x="691984" y="653275"/>
                  </a:lnTo>
                  <a:lnTo>
                    <a:pt x="683679" y="655561"/>
                  </a:lnTo>
                  <a:lnTo>
                    <a:pt x="677773" y="659879"/>
                  </a:lnTo>
                  <a:lnTo>
                    <a:pt x="674293" y="666102"/>
                  </a:lnTo>
                  <a:lnTo>
                    <a:pt x="670814" y="672198"/>
                  </a:lnTo>
                  <a:lnTo>
                    <a:pt x="739533" y="926579"/>
                  </a:lnTo>
                  <a:lnTo>
                    <a:pt x="752335" y="944232"/>
                  </a:lnTo>
                  <a:lnTo>
                    <a:pt x="758532" y="947788"/>
                  </a:lnTo>
                  <a:lnTo>
                    <a:pt x="910031" y="907910"/>
                  </a:lnTo>
                  <a:lnTo>
                    <a:pt x="922413" y="888606"/>
                  </a:lnTo>
                  <a:lnTo>
                    <a:pt x="922782" y="885177"/>
                  </a:lnTo>
                  <a:close/>
                </a:path>
                <a:path w="1302385" h="1064260">
                  <a:moveTo>
                    <a:pt x="980414" y="326631"/>
                  </a:moveTo>
                  <a:lnTo>
                    <a:pt x="957465" y="244843"/>
                  </a:lnTo>
                  <a:lnTo>
                    <a:pt x="908202" y="69202"/>
                  </a:lnTo>
                  <a:lnTo>
                    <a:pt x="903935" y="63233"/>
                  </a:lnTo>
                  <a:lnTo>
                    <a:pt x="891527" y="56375"/>
                  </a:lnTo>
                  <a:lnTo>
                    <a:pt x="884275" y="55740"/>
                  </a:lnTo>
                  <a:lnTo>
                    <a:pt x="875969" y="58026"/>
                  </a:lnTo>
                  <a:lnTo>
                    <a:pt x="867664" y="60439"/>
                  </a:lnTo>
                  <a:lnTo>
                    <a:pt x="861758" y="64630"/>
                  </a:lnTo>
                  <a:lnTo>
                    <a:pt x="854798" y="77076"/>
                  </a:lnTo>
                  <a:lnTo>
                    <a:pt x="854214" y="84315"/>
                  </a:lnTo>
                  <a:lnTo>
                    <a:pt x="856538" y="92697"/>
                  </a:lnTo>
                  <a:lnTo>
                    <a:pt x="899058" y="244208"/>
                  </a:lnTo>
                  <a:lnTo>
                    <a:pt x="896988" y="244843"/>
                  </a:lnTo>
                  <a:lnTo>
                    <a:pt x="859193" y="209283"/>
                  </a:lnTo>
                  <a:lnTo>
                    <a:pt x="755802" y="112001"/>
                  </a:lnTo>
                  <a:lnTo>
                    <a:pt x="749249" y="106667"/>
                  </a:lnTo>
                  <a:lnTo>
                    <a:pt x="743458" y="103111"/>
                  </a:lnTo>
                  <a:lnTo>
                    <a:pt x="737666" y="99428"/>
                  </a:lnTo>
                  <a:lnTo>
                    <a:pt x="730618" y="98793"/>
                  </a:lnTo>
                  <a:lnTo>
                    <a:pt x="722312" y="101206"/>
                  </a:lnTo>
                  <a:lnTo>
                    <a:pt x="714006" y="103492"/>
                  </a:lnTo>
                  <a:lnTo>
                    <a:pt x="708113" y="107810"/>
                  </a:lnTo>
                  <a:lnTo>
                    <a:pt x="704634" y="114033"/>
                  </a:lnTo>
                  <a:lnTo>
                    <a:pt x="701141" y="120129"/>
                  </a:lnTo>
                  <a:lnTo>
                    <a:pt x="700570" y="127368"/>
                  </a:lnTo>
                  <a:lnTo>
                    <a:pt x="702894" y="135750"/>
                  </a:lnTo>
                  <a:lnTo>
                    <a:pt x="770458" y="376542"/>
                  </a:lnTo>
                  <a:lnTo>
                    <a:pt x="772782" y="384924"/>
                  </a:lnTo>
                  <a:lnTo>
                    <a:pt x="777049" y="390766"/>
                  </a:lnTo>
                  <a:lnTo>
                    <a:pt x="783259" y="394322"/>
                  </a:lnTo>
                  <a:lnTo>
                    <a:pt x="789457" y="397751"/>
                  </a:lnTo>
                  <a:lnTo>
                    <a:pt x="796709" y="398386"/>
                  </a:lnTo>
                  <a:lnTo>
                    <a:pt x="805014" y="395973"/>
                  </a:lnTo>
                  <a:lnTo>
                    <a:pt x="813320" y="393687"/>
                  </a:lnTo>
                  <a:lnTo>
                    <a:pt x="819213" y="389369"/>
                  </a:lnTo>
                  <a:lnTo>
                    <a:pt x="822706" y="383273"/>
                  </a:lnTo>
                  <a:lnTo>
                    <a:pt x="826185" y="377050"/>
                  </a:lnTo>
                  <a:lnTo>
                    <a:pt x="826770" y="369811"/>
                  </a:lnTo>
                  <a:lnTo>
                    <a:pt x="781926" y="209918"/>
                  </a:lnTo>
                  <a:lnTo>
                    <a:pt x="783996" y="209283"/>
                  </a:lnTo>
                  <a:lnTo>
                    <a:pt x="917879" y="335267"/>
                  </a:lnTo>
                  <a:lnTo>
                    <a:pt x="925106" y="341871"/>
                  </a:lnTo>
                  <a:lnTo>
                    <a:pt x="931633" y="347078"/>
                  </a:lnTo>
                  <a:lnTo>
                    <a:pt x="937463" y="350761"/>
                  </a:lnTo>
                  <a:lnTo>
                    <a:pt x="943292" y="354571"/>
                  </a:lnTo>
                  <a:lnTo>
                    <a:pt x="950366" y="355206"/>
                  </a:lnTo>
                  <a:lnTo>
                    <a:pt x="966965" y="350634"/>
                  </a:lnTo>
                  <a:lnTo>
                    <a:pt x="972870" y="346316"/>
                  </a:lnTo>
                  <a:lnTo>
                    <a:pt x="979843" y="333870"/>
                  </a:lnTo>
                  <a:lnTo>
                    <a:pt x="980414" y="326631"/>
                  </a:lnTo>
                  <a:close/>
                </a:path>
                <a:path w="1302385" h="1064260">
                  <a:moveTo>
                    <a:pt x="1153858" y="820407"/>
                  </a:moveTo>
                  <a:lnTo>
                    <a:pt x="1149794" y="805929"/>
                  </a:lnTo>
                  <a:lnTo>
                    <a:pt x="1145857" y="800722"/>
                  </a:lnTo>
                  <a:lnTo>
                    <a:pt x="1139761" y="797293"/>
                  </a:lnTo>
                  <a:lnTo>
                    <a:pt x="1133792" y="793864"/>
                  </a:lnTo>
                  <a:lnTo>
                    <a:pt x="1127188" y="793229"/>
                  </a:lnTo>
                  <a:lnTo>
                    <a:pt x="1005751" y="827265"/>
                  </a:lnTo>
                  <a:lnTo>
                    <a:pt x="985951" y="756653"/>
                  </a:lnTo>
                  <a:lnTo>
                    <a:pt x="1069911" y="733158"/>
                  </a:lnTo>
                  <a:lnTo>
                    <a:pt x="1082738" y="710425"/>
                  </a:lnTo>
                  <a:lnTo>
                    <a:pt x="1081735" y="706869"/>
                  </a:lnTo>
                  <a:lnTo>
                    <a:pt x="1055941" y="683247"/>
                  </a:lnTo>
                  <a:lnTo>
                    <a:pt x="971969" y="706869"/>
                  </a:lnTo>
                  <a:lnTo>
                    <a:pt x="952169" y="636257"/>
                  </a:lnTo>
                  <a:lnTo>
                    <a:pt x="1069403" y="603364"/>
                  </a:lnTo>
                  <a:lnTo>
                    <a:pt x="1074737" y="599300"/>
                  </a:lnTo>
                  <a:lnTo>
                    <a:pt x="1078039" y="593331"/>
                  </a:lnTo>
                  <a:lnTo>
                    <a:pt x="1081468" y="587235"/>
                  </a:lnTo>
                  <a:lnTo>
                    <a:pt x="1062037" y="554215"/>
                  </a:lnTo>
                  <a:lnTo>
                    <a:pt x="1055433" y="553580"/>
                  </a:lnTo>
                  <a:lnTo>
                    <a:pt x="911199" y="593966"/>
                  </a:lnTo>
                  <a:lnTo>
                    <a:pt x="902893" y="596379"/>
                  </a:lnTo>
                  <a:lnTo>
                    <a:pt x="897001" y="600570"/>
                  </a:lnTo>
                  <a:lnTo>
                    <a:pt x="890028" y="613016"/>
                  </a:lnTo>
                  <a:lnTo>
                    <a:pt x="889444" y="620255"/>
                  </a:lnTo>
                  <a:lnTo>
                    <a:pt x="891781" y="628510"/>
                  </a:lnTo>
                  <a:lnTo>
                    <a:pt x="958240" y="865492"/>
                  </a:lnTo>
                  <a:lnTo>
                    <a:pt x="960501" y="873620"/>
                  </a:lnTo>
                  <a:lnTo>
                    <a:pt x="964768" y="879462"/>
                  </a:lnTo>
                  <a:lnTo>
                    <a:pt x="970978" y="882891"/>
                  </a:lnTo>
                  <a:lnTo>
                    <a:pt x="977176" y="886447"/>
                  </a:lnTo>
                  <a:lnTo>
                    <a:pt x="984427" y="886955"/>
                  </a:lnTo>
                  <a:lnTo>
                    <a:pt x="1141158" y="843013"/>
                  </a:lnTo>
                  <a:lnTo>
                    <a:pt x="1146365" y="839076"/>
                  </a:lnTo>
                  <a:lnTo>
                    <a:pt x="1149794" y="832980"/>
                  </a:lnTo>
                  <a:lnTo>
                    <a:pt x="1153071" y="827265"/>
                  </a:lnTo>
                  <a:lnTo>
                    <a:pt x="1153223" y="827011"/>
                  </a:lnTo>
                  <a:lnTo>
                    <a:pt x="1153858" y="820407"/>
                  </a:lnTo>
                  <a:close/>
                </a:path>
                <a:path w="1302385" h="1064260">
                  <a:moveTo>
                    <a:pt x="1254823" y="248653"/>
                  </a:moveTo>
                  <a:lnTo>
                    <a:pt x="1252791" y="241541"/>
                  </a:lnTo>
                  <a:lnTo>
                    <a:pt x="1251648" y="237350"/>
                  </a:lnTo>
                  <a:lnTo>
                    <a:pt x="1249997" y="233667"/>
                  </a:lnTo>
                  <a:lnTo>
                    <a:pt x="1245679" y="226809"/>
                  </a:lnTo>
                  <a:lnTo>
                    <a:pt x="1244028" y="224142"/>
                  </a:lnTo>
                  <a:lnTo>
                    <a:pt x="1242885" y="221983"/>
                  </a:lnTo>
                  <a:lnTo>
                    <a:pt x="1237107" y="213347"/>
                  </a:lnTo>
                  <a:lnTo>
                    <a:pt x="1216837" y="182994"/>
                  </a:lnTo>
                  <a:lnTo>
                    <a:pt x="1141171" y="69710"/>
                  </a:lnTo>
                  <a:lnTo>
                    <a:pt x="1139634" y="67411"/>
                  </a:lnTo>
                  <a:lnTo>
                    <a:pt x="1139634" y="165468"/>
                  </a:lnTo>
                  <a:lnTo>
                    <a:pt x="1077404" y="182994"/>
                  </a:lnTo>
                  <a:lnTo>
                    <a:pt x="1078039" y="70345"/>
                  </a:lnTo>
                  <a:lnTo>
                    <a:pt x="1080452" y="69710"/>
                  </a:lnTo>
                  <a:lnTo>
                    <a:pt x="1139634" y="165468"/>
                  </a:lnTo>
                  <a:lnTo>
                    <a:pt x="1139634" y="67411"/>
                  </a:lnTo>
                  <a:lnTo>
                    <a:pt x="1107757" y="19672"/>
                  </a:lnTo>
                  <a:lnTo>
                    <a:pt x="1075004" y="0"/>
                  </a:lnTo>
                  <a:lnTo>
                    <a:pt x="1067790" y="330"/>
                  </a:lnTo>
                  <a:lnTo>
                    <a:pt x="1033602" y="23012"/>
                  </a:lnTo>
                  <a:lnTo>
                    <a:pt x="1018603" y="284975"/>
                  </a:lnTo>
                  <a:lnTo>
                    <a:pt x="1018717" y="290817"/>
                  </a:lnTo>
                  <a:lnTo>
                    <a:pt x="1018476" y="298564"/>
                  </a:lnTo>
                  <a:lnTo>
                    <a:pt x="1047559" y="328028"/>
                  </a:lnTo>
                  <a:lnTo>
                    <a:pt x="1061910" y="323964"/>
                  </a:lnTo>
                  <a:lnTo>
                    <a:pt x="1076261" y="290436"/>
                  </a:lnTo>
                  <a:lnTo>
                    <a:pt x="1077404" y="239001"/>
                  </a:lnTo>
                  <a:lnTo>
                    <a:pt x="1168717" y="213347"/>
                  </a:lnTo>
                  <a:lnTo>
                    <a:pt x="1196657" y="257035"/>
                  </a:lnTo>
                  <a:lnTo>
                    <a:pt x="1201483" y="264655"/>
                  </a:lnTo>
                  <a:lnTo>
                    <a:pt x="1206944" y="270243"/>
                  </a:lnTo>
                  <a:lnTo>
                    <a:pt x="1219390" y="277101"/>
                  </a:lnTo>
                  <a:lnTo>
                    <a:pt x="1226121" y="277863"/>
                  </a:lnTo>
                  <a:lnTo>
                    <a:pt x="1240472" y="273799"/>
                  </a:lnTo>
                  <a:lnTo>
                    <a:pt x="1246060" y="269354"/>
                  </a:lnTo>
                  <a:lnTo>
                    <a:pt x="1249997" y="262496"/>
                  </a:lnTo>
                  <a:lnTo>
                    <a:pt x="1253807" y="255638"/>
                  </a:lnTo>
                  <a:lnTo>
                    <a:pt x="1254823" y="248653"/>
                  </a:lnTo>
                  <a:close/>
                </a:path>
                <a:path w="1302385" h="1064260">
                  <a:moveTo>
                    <a:pt x="1301813" y="516877"/>
                  </a:moveTo>
                  <a:lnTo>
                    <a:pt x="1297749" y="502399"/>
                  </a:lnTo>
                  <a:lnTo>
                    <a:pt x="1293812" y="497192"/>
                  </a:lnTo>
                  <a:lnTo>
                    <a:pt x="1287716" y="493763"/>
                  </a:lnTo>
                  <a:lnTo>
                    <a:pt x="1281747" y="490334"/>
                  </a:lnTo>
                  <a:lnTo>
                    <a:pt x="1102931" y="537959"/>
                  </a:lnTo>
                  <a:lnTo>
                    <a:pt x="1090104" y="560692"/>
                  </a:lnTo>
                  <a:lnTo>
                    <a:pt x="1092136" y="567931"/>
                  </a:lnTo>
                  <a:lnTo>
                    <a:pt x="1116901" y="587870"/>
                  </a:lnTo>
                  <a:lnTo>
                    <a:pt x="1175956" y="571233"/>
                  </a:lnTo>
                  <a:lnTo>
                    <a:pt x="1236535" y="787133"/>
                  </a:lnTo>
                  <a:lnTo>
                    <a:pt x="1262824" y="808977"/>
                  </a:lnTo>
                  <a:lnTo>
                    <a:pt x="1271079" y="806564"/>
                  </a:lnTo>
                  <a:lnTo>
                    <a:pt x="1279461" y="804278"/>
                  </a:lnTo>
                  <a:lnTo>
                    <a:pt x="1285303" y="799960"/>
                  </a:lnTo>
                  <a:lnTo>
                    <a:pt x="1288859" y="793737"/>
                  </a:lnTo>
                  <a:lnTo>
                    <a:pt x="1292288" y="787641"/>
                  </a:lnTo>
                  <a:lnTo>
                    <a:pt x="1292923" y="780275"/>
                  </a:lnTo>
                  <a:lnTo>
                    <a:pt x="1290510" y="772020"/>
                  </a:lnTo>
                  <a:lnTo>
                    <a:pt x="1234160" y="571233"/>
                  </a:lnTo>
                  <a:lnTo>
                    <a:pt x="1229931" y="556120"/>
                  </a:lnTo>
                  <a:lnTo>
                    <a:pt x="1289113" y="539483"/>
                  </a:lnTo>
                  <a:lnTo>
                    <a:pt x="1294320" y="535546"/>
                  </a:lnTo>
                  <a:lnTo>
                    <a:pt x="1297749" y="529450"/>
                  </a:lnTo>
                  <a:lnTo>
                    <a:pt x="1301178" y="523481"/>
                  </a:lnTo>
                  <a:lnTo>
                    <a:pt x="1301813" y="5168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7998" cy="10286996"/>
            <a:chOff x="0" y="0"/>
            <a:chExt cx="18287998" cy="10286996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5800" y="1409700"/>
            <a:ext cx="8382000" cy="21590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075055" marR="5080" indent="-1062990" rtl="0">
              <a:lnSpc>
                <a:spcPct val="100000"/>
              </a:lnSpc>
              <a:spcBef>
                <a:spcPts val="95"/>
              </a:spcBef>
            </a:pPr>
            <a:r>
              <a:rPr lang="uk" sz="6600" b="0" i="0" u="none" strike="noStrike" spc="135" dirty="0">
                <a:solidFill>
                  <a:srgbClr val="C00D18"/>
                </a:solidFill>
                <a:latin typeface="Trebuchet MS"/>
                <a:cs typeface="Trebuchet MS"/>
              </a:rPr>
              <a:t>МАРІАНСЬКІ ЛАЗНІ</a:t>
            </a:r>
            <a:endParaRPr sz="66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3866" y="2964307"/>
            <a:ext cx="6580505" cy="504888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6870" indent="-344170" rtl="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55" dirty="0">
                <a:solidFill>
                  <a:srgbClr val="FFFFFF"/>
                </a:solidFill>
                <a:latin typeface="Trebuchet MS"/>
                <a:cs typeface="Trebuchet MS"/>
              </a:rPr>
              <a:t>Об'єкт Всесвітньої спадщини </a:t>
            </a:r>
            <a:r>
              <a:rPr lang="uk" sz="3200" b="0" i="0" u="none" strike="noStrike" spc="-155" dirty="0" smtClean="0">
                <a:solidFill>
                  <a:srgbClr val="FFFFFF"/>
                </a:solidFill>
                <a:latin typeface="Trebuchet MS"/>
                <a:cs typeface="Trebuchet MS"/>
              </a:rPr>
              <a:t>ЮНЕСКО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95" dirty="0">
                <a:solidFill>
                  <a:srgbClr val="FFFFFF"/>
                </a:solidFill>
                <a:latin typeface="Trebuchet MS"/>
                <a:cs typeface="Trebuchet MS"/>
              </a:rPr>
              <a:t>200-річна історія </a:t>
            </a:r>
            <a:r>
              <a:rPr lang="uk" sz="3200" b="0" i="0" u="none" strike="noStrike" spc="95" dirty="0" smtClean="0">
                <a:solidFill>
                  <a:srgbClr val="FFFFFF"/>
                </a:solidFill>
                <a:latin typeface="Trebuchet MS"/>
                <a:cs typeface="Trebuchet MS"/>
              </a:rPr>
              <a:t>курорту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35" dirty="0">
                <a:solidFill>
                  <a:srgbClr val="FFFFFF"/>
                </a:solidFill>
                <a:latin typeface="Trebuchet MS"/>
                <a:cs typeface="Trebuchet MS"/>
              </a:rPr>
              <a:t>головна колонада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95" dirty="0">
                <a:solidFill>
                  <a:srgbClr val="FFFFFF"/>
                </a:solidFill>
                <a:latin typeface="Trebuchet MS"/>
                <a:cs typeface="Trebuchet MS"/>
              </a:rPr>
              <a:t>Співучий </a:t>
            </a:r>
            <a:r>
              <a:rPr lang="uk" sz="3200" b="0" i="0" u="none" strike="noStrike" spc="-195" dirty="0" smtClean="0">
                <a:solidFill>
                  <a:srgbClr val="FFFFFF"/>
                </a:solidFill>
                <a:latin typeface="Trebuchet MS"/>
                <a:cs typeface="Trebuchet MS"/>
              </a:rPr>
              <a:t>фонтан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75" dirty="0">
                <a:solidFill>
                  <a:srgbClr val="FFFFFF"/>
                </a:solidFill>
                <a:latin typeface="Trebuchet MS"/>
                <a:cs typeface="Trebuchet MS"/>
              </a:rPr>
              <a:t>40 холодних мінеральних джерел</a:t>
            </a:r>
            <a:endParaRPr sz="32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7602" y="1257300"/>
            <a:ext cx="8458200" cy="21590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073150" marR="5080" indent="-1061085" rtl="0">
              <a:lnSpc>
                <a:spcPct val="100000"/>
              </a:lnSpc>
              <a:spcBef>
                <a:spcPts val="95"/>
              </a:spcBef>
            </a:pPr>
            <a:r>
              <a:rPr lang="uk" sz="6600" b="0" i="0" u="none" strike="noStrike" spc="130" dirty="0">
                <a:solidFill>
                  <a:srgbClr val="C00D18"/>
                </a:solidFill>
                <a:latin typeface="Trebuchet MS"/>
                <a:cs typeface="Trebuchet MS"/>
              </a:rPr>
              <a:t>МАРІАНСЬКІ ЛАЗНІ</a:t>
            </a:r>
            <a:endParaRPr sz="66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3312" y="2336800"/>
            <a:ext cx="7064701" cy="40684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5715" algn="l" rtl="0">
              <a:lnSpc>
                <a:spcPct val="100000"/>
              </a:lnSpc>
              <a:spcBef>
                <a:spcPts val="100"/>
              </a:spcBef>
            </a:pPr>
            <a:r>
              <a:rPr lang="uk" sz="5000" b="1" i="0" u="none" strike="noStrike" spc="-254" dirty="0">
                <a:solidFill>
                  <a:srgbClr val="C00D18"/>
                </a:solidFill>
                <a:latin typeface="Trebuchet MS"/>
                <a:cs typeface="Trebuchet MS"/>
              </a:rPr>
              <a:t>Royal Golf Club</a:t>
            </a:r>
            <a:endParaRPr sz="50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4285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65" dirty="0">
                <a:solidFill>
                  <a:srgbClr val="FFFFFF"/>
                </a:solidFill>
                <a:latin typeface="Trebuchet MS"/>
                <a:cs typeface="Trebuchet MS"/>
              </a:rPr>
              <a:t>колиска чеського </a:t>
            </a:r>
            <a:r>
              <a:rPr lang="uk" sz="3200" b="0" i="0" u="none" strike="noStrike" spc="-165" dirty="0" smtClean="0">
                <a:solidFill>
                  <a:srgbClr val="FFFFFF"/>
                </a:solidFill>
                <a:latin typeface="Trebuchet MS"/>
                <a:cs typeface="Trebuchet MS"/>
              </a:rPr>
              <a:t>гольфу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поле для гольфу, відкрите королем</a:t>
            </a:r>
            <a:endParaRPr sz="3200" dirty="0">
              <a:latin typeface="Trebuchet MS"/>
              <a:cs typeface="Trebuchet MS"/>
            </a:endParaRPr>
          </a:p>
          <a:p>
            <a:pPr marL="356870" rtl="0">
              <a:lnSpc>
                <a:spcPct val="100000"/>
              </a:lnSpc>
              <a:spcBef>
                <a:spcPts val="1265"/>
              </a:spcBef>
            </a:pPr>
            <a:r>
              <a:rPr lang="uk" sz="3200" b="0" i="0" u="none" strike="noStrike" spc="-140" dirty="0">
                <a:solidFill>
                  <a:srgbClr val="FFFFFF"/>
                </a:solidFill>
                <a:latin typeface="Trebuchet MS"/>
                <a:cs typeface="Trebuchet MS"/>
              </a:rPr>
              <a:t>Едвардом VII в 1905</a:t>
            </a:r>
            <a:endParaRPr sz="32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1600"/>
            </a:p>
          </p:txBody>
        </p:sp>
        <p:sp>
          <p:nvSpPr>
            <p:cNvPr id="7" name="object 7"/>
            <p:cNvSpPr/>
            <p:nvPr/>
          </p:nvSpPr>
          <p:spPr>
            <a:xfrm>
              <a:off x="136454" y="283593"/>
              <a:ext cx="1652905" cy="1470025"/>
            </a:xfrm>
            <a:custGeom>
              <a:avLst/>
              <a:gdLst/>
              <a:ahLst/>
              <a:cxnLst/>
              <a:rect l="l" t="t" r="r" b="b"/>
              <a:pathLst>
                <a:path w="1652905" h="1470025">
                  <a:moveTo>
                    <a:pt x="1123283" y="0"/>
                  </a:moveTo>
                  <a:lnTo>
                    <a:pt x="1049446" y="10030"/>
                  </a:lnTo>
                  <a:lnTo>
                    <a:pt x="258845" y="231772"/>
                  </a:lnTo>
                  <a:lnTo>
                    <a:pt x="190562" y="261590"/>
                  </a:lnTo>
                  <a:lnTo>
                    <a:pt x="131684" y="308871"/>
                  </a:lnTo>
                  <a:lnTo>
                    <a:pt x="105968" y="338420"/>
                  </a:lnTo>
                  <a:lnTo>
                    <a:pt x="82840" y="371566"/>
                  </a:lnTo>
                  <a:lnTo>
                    <a:pt x="62377" y="408053"/>
                  </a:lnTo>
                  <a:lnTo>
                    <a:pt x="44660" y="447625"/>
                  </a:lnTo>
                  <a:lnTo>
                    <a:pt x="29766" y="490026"/>
                  </a:lnTo>
                  <a:lnTo>
                    <a:pt x="17774" y="535000"/>
                  </a:lnTo>
                  <a:lnTo>
                    <a:pt x="8763" y="582291"/>
                  </a:lnTo>
                  <a:lnTo>
                    <a:pt x="2812" y="631643"/>
                  </a:lnTo>
                  <a:lnTo>
                    <a:pt x="0" y="682799"/>
                  </a:lnTo>
                  <a:lnTo>
                    <a:pt x="404" y="735504"/>
                  </a:lnTo>
                  <a:lnTo>
                    <a:pt x="4105" y="789501"/>
                  </a:lnTo>
                  <a:lnTo>
                    <a:pt x="11180" y="844535"/>
                  </a:lnTo>
                  <a:lnTo>
                    <a:pt x="21709" y="900349"/>
                  </a:lnTo>
                  <a:lnTo>
                    <a:pt x="35770" y="956688"/>
                  </a:lnTo>
                  <a:lnTo>
                    <a:pt x="53062" y="1012119"/>
                  </a:lnTo>
                  <a:lnTo>
                    <a:pt x="73098" y="1065266"/>
                  </a:lnTo>
                  <a:lnTo>
                    <a:pt x="95677" y="1115950"/>
                  </a:lnTo>
                  <a:lnTo>
                    <a:pt x="120599" y="1163994"/>
                  </a:lnTo>
                  <a:lnTo>
                    <a:pt x="147663" y="1209220"/>
                  </a:lnTo>
                  <a:lnTo>
                    <a:pt x="176669" y="1251450"/>
                  </a:lnTo>
                  <a:lnTo>
                    <a:pt x="207417" y="1290506"/>
                  </a:lnTo>
                  <a:lnTo>
                    <a:pt x="239707" y="1326212"/>
                  </a:lnTo>
                  <a:lnTo>
                    <a:pt x="273337" y="1358389"/>
                  </a:lnTo>
                  <a:lnTo>
                    <a:pt x="308109" y="1386859"/>
                  </a:lnTo>
                  <a:lnTo>
                    <a:pt x="343821" y="1411445"/>
                  </a:lnTo>
                  <a:lnTo>
                    <a:pt x="380273" y="1431969"/>
                  </a:lnTo>
                  <a:lnTo>
                    <a:pt x="417264" y="1448253"/>
                  </a:lnTo>
                  <a:lnTo>
                    <a:pt x="454596" y="1460120"/>
                  </a:lnTo>
                  <a:lnTo>
                    <a:pt x="492066" y="1467392"/>
                  </a:lnTo>
                  <a:lnTo>
                    <a:pt x="529475" y="1469892"/>
                  </a:lnTo>
                  <a:lnTo>
                    <a:pt x="566622" y="1467441"/>
                  </a:lnTo>
                  <a:lnTo>
                    <a:pt x="1393895" y="1238120"/>
                  </a:lnTo>
                  <a:lnTo>
                    <a:pt x="1462177" y="1208301"/>
                  </a:lnTo>
                  <a:lnTo>
                    <a:pt x="1521060" y="1161020"/>
                  </a:lnTo>
                  <a:lnTo>
                    <a:pt x="1546779" y="1131471"/>
                  </a:lnTo>
                  <a:lnTo>
                    <a:pt x="1569912" y="1098325"/>
                  </a:lnTo>
                  <a:lnTo>
                    <a:pt x="1590380" y="1061838"/>
                  </a:lnTo>
                  <a:lnTo>
                    <a:pt x="1608103" y="1022266"/>
                  </a:lnTo>
                  <a:lnTo>
                    <a:pt x="1623003" y="979865"/>
                  </a:lnTo>
                  <a:lnTo>
                    <a:pt x="1635001" y="934891"/>
                  </a:lnTo>
                  <a:lnTo>
                    <a:pt x="1644017" y="887600"/>
                  </a:lnTo>
                  <a:lnTo>
                    <a:pt x="1649974" y="838248"/>
                  </a:lnTo>
                  <a:lnTo>
                    <a:pt x="1652792" y="787092"/>
                  </a:lnTo>
                  <a:lnTo>
                    <a:pt x="1652392" y="734387"/>
                  </a:lnTo>
                  <a:lnTo>
                    <a:pt x="1648695" y="680390"/>
                  </a:lnTo>
                  <a:lnTo>
                    <a:pt x="1641622" y="625356"/>
                  </a:lnTo>
                  <a:lnTo>
                    <a:pt x="1631095" y="569542"/>
                  </a:lnTo>
                  <a:lnTo>
                    <a:pt x="1617034" y="513204"/>
                  </a:lnTo>
                  <a:lnTo>
                    <a:pt x="1599741" y="457772"/>
                  </a:lnTo>
                  <a:lnTo>
                    <a:pt x="1579704" y="404625"/>
                  </a:lnTo>
                  <a:lnTo>
                    <a:pt x="1557124" y="353941"/>
                  </a:lnTo>
                  <a:lnTo>
                    <a:pt x="1532200" y="305897"/>
                  </a:lnTo>
                  <a:lnTo>
                    <a:pt x="1505133" y="260671"/>
                  </a:lnTo>
                  <a:lnTo>
                    <a:pt x="1476124" y="218441"/>
                  </a:lnTo>
                  <a:lnTo>
                    <a:pt x="1445373" y="179385"/>
                  </a:lnTo>
                  <a:lnTo>
                    <a:pt x="1413080" y="143679"/>
                  </a:lnTo>
                  <a:lnTo>
                    <a:pt x="1379446" y="111503"/>
                  </a:lnTo>
                  <a:lnTo>
                    <a:pt x="1344670" y="83032"/>
                  </a:lnTo>
                  <a:lnTo>
                    <a:pt x="1308955" y="58447"/>
                  </a:lnTo>
                  <a:lnTo>
                    <a:pt x="1272499" y="37923"/>
                  </a:lnTo>
                  <a:lnTo>
                    <a:pt x="1235504" y="21638"/>
                  </a:lnTo>
                  <a:lnTo>
                    <a:pt x="1198169" y="9771"/>
                  </a:lnTo>
                  <a:lnTo>
                    <a:pt x="1160695" y="2499"/>
                  </a:lnTo>
                  <a:lnTo>
                    <a:pt x="112328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600"/>
            </a:p>
          </p:txBody>
        </p:sp>
        <p:sp>
          <p:nvSpPr>
            <p:cNvPr id="8" name="object 8"/>
            <p:cNvSpPr/>
            <p:nvPr/>
          </p:nvSpPr>
          <p:spPr>
            <a:xfrm>
              <a:off x="257365" y="470547"/>
              <a:ext cx="1302385" cy="1064260"/>
            </a:xfrm>
            <a:custGeom>
              <a:avLst/>
              <a:gdLst/>
              <a:ahLst/>
              <a:cxnLst/>
              <a:rect l="l" t="t" r="r" b="b"/>
              <a:pathLst>
                <a:path w="1302385" h="1064260">
                  <a:moveTo>
                    <a:pt x="211670" y="281292"/>
                  </a:moveTo>
                  <a:lnTo>
                    <a:pt x="184950" y="254114"/>
                  </a:lnTo>
                  <a:lnTo>
                    <a:pt x="12750" y="302501"/>
                  </a:lnTo>
                  <a:lnTo>
                    <a:pt x="7454" y="306438"/>
                  </a:lnTo>
                  <a:lnTo>
                    <a:pt x="4076" y="312534"/>
                  </a:lnTo>
                  <a:lnTo>
                    <a:pt x="685" y="318503"/>
                  </a:lnTo>
                  <a:lnTo>
                    <a:pt x="20116" y="351650"/>
                  </a:lnTo>
                  <a:lnTo>
                    <a:pt x="26733" y="352285"/>
                  </a:lnTo>
                  <a:lnTo>
                    <a:pt x="85839" y="335648"/>
                  </a:lnTo>
                  <a:lnTo>
                    <a:pt x="148729" y="559930"/>
                  </a:lnTo>
                  <a:lnTo>
                    <a:pt x="152984" y="565772"/>
                  </a:lnTo>
                  <a:lnTo>
                    <a:pt x="159207" y="569328"/>
                  </a:lnTo>
                  <a:lnTo>
                    <a:pt x="165404" y="572757"/>
                  </a:lnTo>
                  <a:lnTo>
                    <a:pt x="172656" y="573392"/>
                  </a:lnTo>
                  <a:lnTo>
                    <a:pt x="180962" y="571106"/>
                  </a:lnTo>
                  <a:lnTo>
                    <a:pt x="189268" y="568693"/>
                  </a:lnTo>
                  <a:lnTo>
                    <a:pt x="195173" y="564502"/>
                  </a:lnTo>
                  <a:lnTo>
                    <a:pt x="202145" y="552056"/>
                  </a:lnTo>
                  <a:lnTo>
                    <a:pt x="202717" y="544817"/>
                  </a:lnTo>
                  <a:lnTo>
                    <a:pt x="200393" y="536435"/>
                  </a:lnTo>
                  <a:lnTo>
                    <a:pt x="144043" y="335648"/>
                  </a:lnTo>
                  <a:lnTo>
                    <a:pt x="139814" y="320535"/>
                  </a:lnTo>
                  <a:lnTo>
                    <a:pt x="191731" y="305930"/>
                  </a:lnTo>
                  <a:lnTo>
                    <a:pt x="198920" y="304025"/>
                  </a:lnTo>
                  <a:lnTo>
                    <a:pt x="204216" y="299961"/>
                  </a:lnTo>
                  <a:lnTo>
                    <a:pt x="207606" y="293865"/>
                  </a:lnTo>
                  <a:lnTo>
                    <a:pt x="210985" y="287896"/>
                  </a:lnTo>
                  <a:lnTo>
                    <a:pt x="211670" y="281292"/>
                  </a:lnTo>
                  <a:close/>
                </a:path>
                <a:path w="1302385" h="1064260">
                  <a:moveTo>
                    <a:pt x="371881" y="497319"/>
                  </a:moveTo>
                  <a:lnTo>
                    <a:pt x="299669" y="239890"/>
                  </a:lnTo>
                  <a:lnTo>
                    <a:pt x="275742" y="226428"/>
                  </a:lnTo>
                  <a:lnTo>
                    <a:pt x="267436" y="228714"/>
                  </a:lnTo>
                  <a:lnTo>
                    <a:pt x="259130" y="231127"/>
                  </a:lnTo>
                  <a:lnTo>
                    <a:pt x="253238" y="235318"/>
                  </a:lnTo>
                  <a:lnTo>
                    <a:pt x="246265" y="247764"/>
                  </a:lnTo>
                  <a:lnTo>
                    <a:pt x="245681" y="255003"/>
                  </a:lnTo>
                  <a:lnTo>
                    <a:pt x="248031" y="263512"/>
                  </a:lnTo>
                  <a:lnTo>
                    <a:pt x="317893" y="512432"/>
                  </a:lnTo>
                  <a:lnTo>
                    <a:pt x="322160" y="518401"/>
                  </a:lnTo>
                  <a:lnTo>
                    <a:pt x="328371" y="521830"/>
                  </a:lnTo>
                  <a:lnTo>
                    <a:pt x="334568" y="525386"/>
                  </a:lnTo>
                  <a:lnTo>
                    <a:pt x="341833" y="525894"/>
                  </a:lnTo>
                  <a:lnTo>
                    <a:pt x="358444" y="521322"/>
                  </a:lnTo>
                  <a:lnTo>
                    <a:pt x="364337" y="517004"/>
                  </a:lnTo>
                  <a:lnTo>
                    <a:pt x="371309" y="504558"/>
                  </a:lnTo>
                  <a:lnTo>
                    <a:pt x="371881" y="497319"/>
                  </a:lnTo>
                  <a:close/>
                </a:path>
                <a:path w="1302385" h="1064260">
                  <a:moveTo>
                    <a:pt x="396468" y="765416"/>
                  </a:moveTo>
                  <a:lnTo>
                    <a:pt x="381342" y="740651"/>
                  </a:lnTo>
                  <a:lnTo>
                    <a:pt x="374434" y="736714"/>
                  </a:lnTo>
                  <a:lnTo>
                    <a:pt x="367385" y="735825"/>
                  </a:lnTo>
                  <a:lnTo>
                    <a:pt x="360184" y="737857"/>
                  </a:lnTo>
                  <a:lnTo>
                    <a:pt x="352983" y="739762"/>
                  </a:lnTo>
                  <a:lnTo>
                    <a:pt x="347573" y="743953"/>
                  </a:lnTo>
                  <a:lnTo>
                    <a:pt x="340321" y="756399"/>
                  </a:lnTo>
                  <a:lnTo>
                    <a:pt x="338569" y="764019"/>
                  </a:lnTo>
                  <a:lnTo>
                    <a:pt x="341274" y="984999"/>
                  </a:lnTo>
                  <a:lnTo>
                    <a:pt x="338785" y="985634"/>
                  </a:lnTo>
                  <a:lnTo>
                    <a:pt x="230720" y="803262"/>
                  </a:lnTo>
                  <a:lnTo>
                    <a:pt x="226174" y="795515"/>
                  </a:lnTo>
                  <a:lnTo>
                    <a:pt x="220726" y="789927"/>
                  </a:lnTo>
                  <a:lnTo>
                    <a:pt x="208038" y="783069"/>
                  </a:lnTo>
                  <a:lnTo>
                    <a:pt x="201269" y="782434"/>
                  </a:lnTo>
                  <a:lnTo>
                    <a:pt x="194081" y="784339"/>
                  </a:lnTo>
                  <a:lnTo>
                    <a:pt x="186880" y="786371"/>
                  </a:lnTo>
                  <a:lnTo>
                    <a:pt x="181330" y="790816"/>
                  </a:lnTo>
                  <a:lnTo>
                    <a:pt x="177457" y="797801"/>
                  </a:lnTo>
                  <a:lnTo>
                    <a:pt x="173570" y="804659"/>
                  </a:lnTo>
                  <a:lnTo>
                    <a:pt x="181787" y="833742"/>
                  </a:lnTo>
                  <a:lnTo>
                    <a:pt x="183451" y="836536"/>
                  </a:lnTo>
                  <a:lnTo>
                    <a:pt x="310730" y="1040625"/>
                  </a:lnTo>
                  <a:lnTo>
                    <a:pt x="346252" y="1063663"/>
                  </a:lnTo>
                  <a:lnTo>
                    <a:pt x="353847" y="1063663"/>
                  </a:lnTo>
                  <a:lnTo>
                    <a:pt x="389001" y="1037551"/>
                  </a:lnTo>
                  <a:lnTo>
                    <a:pt x="394131" y="985634"/>
                  </a:lnTo>
                  <a:lnTo>
                    <a:pt x="396354" y="784339"/>
                  </a:lnTo>
                  <a:lnTo>
                    <a:pt x="396468" y="765416"/>
                  </a:lnTo>
                  <a:close/>
                </a:path>
                <a:path w="1302385" h="1064260">
                  <a:moveTo>
                    <a:pt x="544512" y="586600"/>
                  </a:moveTo>
                  <a:lnTo>
                    <a:pt x="544245" y="582663"/>
                  </a:lnTo>
                  <a:lnTo>
                    <a:pt x="543039" y="578472"/>
                  </a:lnTo>
                  <a:lnTo>
                    <a:pt x="541058" y="571360"/>
                  </a:lnTo>
                  <a:lnTo>
                    <a:pt x="537171" y="566026"/>
                  </a:lnTo>
                  <a:lnTo>
                    <a:pt x="531431" y="562597"/>
                  </a:lnTo>
                  <a:lnTo>
                    <a:pt x="525678" y="559041"/>
                  </a:lnTo>
                  <a:lnTo>
                    <a:pt x="495071" y="583044"/>
                  </a:lnTo>
                  <a:lnTo>
                    <a:pt x="490689" y="631304"/>
                  </a:lnTo>
                  <a:lnTo>
                    <a:pt x="490524" y="632828"/>
                  </a:lnTo>
                  <a:lnTo>
                    <a:pt x="490359" y="635495"/>
                  </a:lnTo>
                  <a:lnTo>
                    <a:pt x="490004" y="642734"/>
                  </a:lnTo>
                  <a:lnTo>
                    <a:pt x="490347" y="646036"/>
                  </a:lnTo>
                  <a:lnTo>
                    <a:pt x="509866" y="664070"/>
                  </a:lnTo>
                  <a:lnTo>
                    <a:pt x="520382" y="661022"/>
                  </a:lnTo>
                  <a:lnTo>
                    <a:pt x="523951" y="658863"/>
                  </a:lnTo>
                  <a:lnTo>
                    <a:pt x="527697" y="653021"/>
                  </a:lnTo>
                  <a:lnTo>
                    <a:pt x="529196" y="649338"/>
                  </a:lnTo>
                  <a:lnTo>
                    <a:pt x="530313" y="644893"/>
                  </a:lnTo>
                  <a:lnTo>
                    <a:pt x="542658" y="596760"/>
                  </a:lnTo>
                  <a:lnTo>
                    <a:pt x="543255" y="593839"/>
                  </a:lnTo>
                  <a:lnTo>
                    <a:pt x="544512" y="586600"/>
                  </a:lnTo>
                  <a:close/>
                </a:path>
                <a:path w="1302385" h="1064260">
                  <a:moveTo>
                    <a:pt x="594931" y="279006"/>
                  </a:moveTo>
                  <a:lnTo>
                    <a:pt x="587540" y="237528"/>
                  </a:lnTo>
                  <a:lnTo>
                    <a:pt x="565277" y="203161"/>
                  </a:lnTo>
                  <a:lnTo>
                    <a:pt x="537514" y="183451"/>
                  </a:lnTo>
                  <a:lnTo>
                    <a:pt x="537514" y="285419"/>
                  </a:lnTo>
                  <a:lnTo>
                    <a:pt x="535813" y="295097"/>
                  </a:lnTo>
                  <a:lnTo>
                    <a:pt x="509981" y="323316"/>
                  </a:lnTo>
                  <a:lnTo>
                    <a:pt x="461670" y="337807"/>
                  </a:lnTo>
                  <a:lnTo>
                    <a:pt x="433717" y="238112"/>
                  </a:lnTo>
                  <a:lnTo>
                    <a:pt x="471081" y="227571"/>
                  </a:lnTo>
                  <a:lnTo>
                    <a:pt x="482485" y="225323"/>
                  </a:lnTo>
                  <a:lnTo>
                    <a:pt x="493026" y="225018"/>
                  </a:lnTo>
                  <a:lnTo>
                    <a:pt x="502691" y="226707"/>
                  </a:lnTo>
                  <a:lnTo>
                    <a:pt x="530936" y="252590"/>
                  </a:lnTo>
                  <a:lnTo>
                    <a:pt x="537514" y="285419"/>
                  </a:lnTo>
                  <a:lnTo>
                    <a:pt x="537514" y="183451"/>
                  </a:lnTo>
                  <a:lnTo>
                    <a:pt x="491096" y="172948"/>
                  </a:lnTo>
                  <a:lnTo>
                    <a:pt x="479958" y="173494"/>
                  </a:lnTo>
                  <a:lnTo>
                    <a:pt x="392747" y="195821"/>
                  </a:lnTo>
                  <a:lnTo>
                    <a:pt x="370992" y="222110"/>
                  </a:lnTo>
                  <a:lnTo>
                    <a:pt x="442620" y="477507"/>
                  </a:lnTo>
                  <a:lnTo>
                    <a:pt x="446887" y="483349"/>
                  </a:lnTo>
                  <a:lnTo>
                    <a:pt x="453097" y="486905"/>
                  </a:lnTo>
                  <a:lnTo>
                    <a:pt x="459295" y="490334"/>
                  </a:lnTo>
                  <a:lnTo>
                    <a:pt x="466559" y="490969"/>
                  </a:lnTo>
                  <a:lnTo>
                    <a:pt x="474865" y="488556"/>
                  </a:lnTo>
                  <a:lnTo>
                    <a:pt x="483158" y="486270"/>
                  </a:lnTo>
                  <a:lnTo>
                    <a:pt x="489064" y="482079"/>
                  </a:lnTo>
                  <a:lnTo>
                    <a:pt x="496036" y="469633"/>
                  </a:lnTo>
                  <a:lnTo>
                    <a:pt x="496608" y="462394"/>
                  </a:lnTo>
                  <a:lnTo>
                    <a:pt x="494284" y="454012"/>
                  </a:lnTo>
                  <a:lnTo>
                    <a:pt x="475640" y="387591"/>
                  </a:lnTo>
                  <a:lnTo>
                    <a:pt x="513016" y="377177"/>
                  </a:lnTo>
                  <a:lnTo>
                    <a:pt x="553631" y="357492"/>
                  </a:lnTo>
                  <a:lnTo>
                    <a:pt x="573582" y="337807"/>
                  </a:lnTo>
                  <a:lnTo>
                    <a:pt x="575602" y="335318"/>
                  </a:lnTo>
                  <a:lnTo>
                    <a:pt x="592201" y="299173"/>
                  </a:lnTo>
                  <a:lnTo>
                    <a:pt x="594067" y="289166"/>
                  </a:lnTo>
                  <a:lnTo>
                    <a:pt x="594931" y="279006"/>
                  </a:lnTo>
                  <a:close/>
                </a:path>
                <a:path w="1302385" h="1064260">
                  <a:moveTo>
                    <a:pt x="636155" y="706742"/>
                  </a:moveTo>
                  <a:lnTo>
                    <a:pt x="635812" y="701535"/>
                  </a:lnTo>
                  <a:lnTo>
                    <a:pt x="632320" y="689089"/>
                  </a:lnTo>
                  <a:lnTo>
                    <a:pt x="627849" y="683501"/>
                  </a:lnTo>
                  <a:lnTo>
                    <a:pt x="620941" y="679691"/>
                  </a:lnTo>
                  <a:lnTo>
                    <a:pt x="614032" y="675754"/>
                  </a:lnTo>
                  <a:lnTo>
                    <a:pt x="579069" y="698360"/>
                  </a:lnTo>
                  <a:lnTo>
                    <a:pt x="578027" y="703186"/>
                  </a:lnTo>
                  <a:lnTo>
                    <a:pt x="550164" y="816216"/>
                  </a:lnTo>
                  <a:lnTo>
                    <a:pt x="548513" y="816724"/>
                  </a:lnTo>
                  <a:lnTo>
                    <a:pt x="465899" y="734555"/>
                  </a:lnTo>
                  <a:lnTo>
                    <a:pt x="462521" y="730999"/>
                  </a:lnTo>
                  <a:lnTo>
                    <a:pt x="458101" y="727824"/>
                  </a:lnTo>
                  <a:lnTo>
                    <a:pt x="452653" y="724903"/>
                  </a:lnTo>
                  <a:lnTo>
                    <a:pt x="447192" y="721855"/>
                  </a:lnTo>
                  <a:lnTo>
                    <a:pt x="440867" y="721474"/>
                  </a:lnTo>
                  <a:lnTo>
                    <a:pt x="412229" y="750811"/>
                  </a:lnTo>
                  <a:lnTo>
                    <a:pt x="415721" y="763257"/>
                  </a:lnTo>
                  <a:lnTo>
                    <a:pt x="418134" y="767956"/>
                  </a:lnTo>
                  <a:lnTo>
                    <a:pt x="424853" y="775830"/>
                  </a:lnTo>
                  <a:lnTo>
                    <a:pt x="427532" y="778751"/>
                  </a:lnTo>
                  <a:lnTo>
                    <a:pt x="429539" y="780656"/>
                  </a:lnTo>
                  <a:lnTo>
                    <a:pt x="541566" y="892543"/>
                  </a:lnTo>
                  <a:lnTo>
                    <a:pt x="564959" y="975982"/>
                  </a:lnTo>
                  <a:lnTo>
                    <a:pt x="567194" y="983856"/>
                  </a:lnTo>
                  <a:lnTo>
                    <a:pt x="571461" y="989825"/>
                  </a:lnTo>
                  <a:lnTo>
                    <a:pt x="577659" y="993254"/>
                  </a:lnTo>
                  <a:lnTo>
                    <a:pt x="583857" y="996810"/>
                  </a:lnTo>
                  <a:lnTo>
                    <a:pt x="620598" y="975982"/>
                  </a:lnTo>
                  <a:lnTo>
                    <a:pt x="621169" y="968743"/>
                  </a:lnTo>
                  <a:lnTo>
                    <a:pt x="595553" y="877430"/>
                  </a:lnTo>
                  <a:lnTo>
                    <a:pt x="610323" y="816724"/>
                  </a:lnTo>
                  <a:lnTo>
                    <a:pt x="633018" y="723506"/>
                  </a:lnTo>
                  <a:lnTo>
                    <a:pt x="633780" y="720966"/>
                  </a:lnTo>
                  <a:lnTo>
                    <a:pt x="634568" y="717029"/>
                  </a:lnTo>
                  <a:lnTo>
                    <a:pt x="636155" y="706742"/>
                  </a:lnTo>
                  <a:close/>
                </a:path>
                <a:path w="1302385" h="1064260">
                  <a:moveTo>
                    <a:pt x="922782" y="885177"/>
                  </a:moveTo>
                  <a:lnTo>
                    <a:pt x="896048" y="857999"/>
                  </a:lnTo>
                  <a:lnTo>
                    <a:pt x="787107" y="888606"/>
                  </a:lnTo>
                  <a:lnTo>
                    <a:pt x="726541" y="672706"/>
                  </a:lnTo>
                  <a:lnTo>
                    <a:pt x="700290" y="650862"/>
                  </a:lnTo>
                  <a:lnTo>
                    <a:pt x="691984" y="653275"/>
                  </a:lnTo>
                  <a:lnTo>
                    <a:pt x="683679" y="655561"/>
                  </a:lnTo>
                  <a:lnTo>
                    <a:pt x="677773" y="659879"/>
                  </a:lnTo>
                  <a:lnTo>
                    <a:pt x="674293" y="666102"/>
                  </a:lnTo>
                  <a:lnTo>
                    <a:pt x="670814" y="672198"/>
                  </a:lnTo>
                  <a:lnTo>
                    <a:pt x="739533" y="926579"/>
                  </a:lnTo>
                  <a:lnTo>
                    <a:pt x="752335" y="944232"/>
                  </a:lnTo>
                  <a:lnTo>
                    <a:pt x="758532" y="947788"/>
                  </a:lnTo>
                  <a:lnTo>
                    <a:pt x="910031" y="907910"/>
                  </a:lnTo>
                  <a:lnTo>
                    <a:pt x="922413" y="888606"/>
                  </a:lnTo>
                  <a:lnTo>
                    <a:pt x="922782" y="885177"/>
                  </a:lnTo>
                  <a:close/>
                </a:path>
                <a:path w="1302385" h="1064260">
                  <a:moveTo>
                    <a:pt x="980414" y="326631"/>
                  </a:moveTo>
                  <a:lnTo>
                    <a:pt x="957465" y="244843"/>
                  </a:lnTo>
                  <a:lnTo>
                    <a:pt x="908202" y="69202"/>
                  </a:lnTo>
                  <a:lnTo>
                    <a:pt x="903935" y="63233"/>
                  </a:lnTo>
                  <a:lnTo>
                    <a:pt x="891527" y="56375"/>
                  </a:lnTo>
                  <a:lnTo>
                    <a:pt x="884275" y="55740"/>
                  </a:lnTo>
                  <a:lnTo>
                    <a:pt x="875969" y="58026"/>
                  </a:lnTo>
                  <a:lnTo>
                    <a:pt x="867664" y="60439"/>
                  </a:lnTo>
                  <a:lnTo>
                    <a:pt x="861758" y="64630"/>
                  </a:lnTo>
                  <a:lnTo>
                    <a:pt x="854798" y="77076"/>
                  </a:lnTo>
                  <a:lnTo>
                    <a:pt x="854214" y="84315"/>
                  </a:lnTo>
                  <a:lnTo>
                    <a:pt x="856538" y="92697"/>
                  </a:lnTo>
                  <a:lnTo>
                    <a:pt x="899058" y="244208"/>
                  </a:lnTo>
                  <a:lnTo>
                    <a:pt x="896988" y="244843"/>
                  </a:lnTo>
                  <a:lnTo>
                    <a:pt x="859193" y="209283"/>
                  </a:lnTo>
                  <a:lnTo>
                    <a:pt x="755802" y="112001"/>
                  </a:lnTo>
                  <a:lnTo>
                    <a:pt x="749249" y="106667"/>
                  </a:lnTo>
                  <a:lnTo>
                    <a:pt x="743458" y="103111"/>
                  </a:lnTo>
                  <a:lnTo>
                    <a:pt x="737666" y="99428"/>
                  </a:lnTo>
                  <a:lnTo>
                    <a:pt x="730618" y="98793"/>
                  </a:lnTo>
                  <a:lnTo>
                    <a:pt x="722312" y="101206"/>
                  </a:lnTo>
                  <a:lnTo>
                    <a:pt x="714006" y="103492"/>
                  </a:lnTo>
                  <a:lnTo>
                    <a:pt x="708113" y="107810"/>
                  </a:lnTo>
                  <a:lnTo>
                    <a:pt x="704634" y="114033"/>
                  </a:lnTo>
                  <a:lnTo>
                    <a:pt x="701141" y="120129"/>
                  </a:lnTo>
                  <a:lnTo>
                    <a:pt x="700570" y="127368"/>
                  </a:lnTo>
                  <a:lnTo>
                    <a:pt x="702894" y="135750"/>
                  </a:lnTo>
                  <a:lnTo>
                    <a:pt x="770458" y="376542"/>
                  </a:lnTo>
                  <a:lnTo>
                    <a:pt x="772782" y="384924"/>
                  </a:lnTo>
                  <a:lnTo>
                    <a:pt x="777049" y="390766"/>
                  </a:lnTo>
                  <a:lnTo>
                    <a:pt x="783259" y="394322"/>
                  </a:lnTo>
                  <a:lnTo>
                    <a:pt x="789457" y="397751"/>
                  </a:lnTo>
                  <a:lnTo>
                    <a:pt x="796709" y="398386"/>
                  </a:lnTo>
                  <a:lnTo>
                    <a:pt x="805014" y="395973"/>
                  </a:lnTo>
                  <a:lnTo>
                    <a:pt x="813320" y="393687"/>
                  </a:lnTo>
                  <a:lnTo>
                    <a:pt x="819213" y="389369"/>
                  </a:lnTo>
                  <a:lnTo>
                    <a:pt x="822706" y="383273"/>
                  </a:lnTo>
                  <a:lnTo>
                    <a:pt x="826185" y="377050"/>
                  </a:lnTo>
                  <a:lnTo>
                    <a:pt x="826770" y="369811"/>
                  </a:lnTo>
                  <a:lnTo>
                    <a:pt x="781926" y="209918"/>
                  </a:lnTo>
                  <a:lnTo>
                    <a:pt x="783996" y="209283"/>
                  </a:lnTo>
                  <a:lnTo>
                    <a:pt x="917879" y="335267"/>
                  </a:lnTo>
                  <a:lnTo>
                    <a:pt x="925106" y="341871"/>
                  </a:lnTo>
                  <a:lnTo>
                    <a:pt x="931633" y="347078"/>
                  </a:lnTo>
                  <a:lnTo>
                    <a:pt x="937463" y="350761"/>
                  </a:lnTo>
                  <a:lnTo>
                    <a:pt x="943292" y="354571"/>
                  </a:lnTo>
                  <a:lnTo>
                    <a:pt x="950366" y="355206"/>
                  </a:lnTo>
                  <a:lnTo>
                    <a:pt x="966965" y="350634"/>
                  </a:lnTo>
                  <a:lnTo>
                    <a:pt x="972870" y="346316"/>
                  </a:lnTo>
                  <a:lnTo>
                    <a:pt x="979843" y="333870"/>
                  </a:lnTo>
                  <a:lnTo>
                    <a:pt x="980414" y="326631"/>
                  </a:lnTo>
                  <a:close/>
                </a:path>
                <a:path w="1302385" h="1064260">
                  <a:moveTo>
                    <a:pt x="1153858" y="820407"/>
                  </a:moveTo>
                  <a:lnTo>
                    <a:pt x="1149794" y="805929"/>
                  </a:lnTo>
                  <a:lnTo>
                    <a:pt x="1145857" y="800722"/>
                  </a:lnTo>
                  <a:lnTo>
                    <a:pt x="1139761" y="797293"/>
                  </a:lnTo>
                  <a:lnTo>
                    <a:pt x="1133792" y="793864"/>
                  </a:lnTo>
                  <a:lnTo>
                    <a:pt x="1127188" y="793229"/>
                  </a:lnTo>
                  <a:lnTo>
                    <a:pt x="1005751" y="827265"/>
                  </a:lnTo>
                  <a:lnTo>
                    <a:pt x="985951" y="756653"/>
                  </a:lnTo>
                  <a:lnTo>
                    <a:pt x="1069911" y="733158"/>
                  </a:lnTo>
                  <a:lnTo>
                    <a:pt x="1082738" y="710425"/>
                  </a:lnTo>
                  <a:lnTo>
                    <a:pt x="1081735" y="706869"/>
                  </a:lnTo>
                  <a:lnTo>
                    <a:pt x="1055941" y="683247"/>
                  </a:lnTo>
                  <a:lnTo>
                    <a:pt x="971969" y="706869"/>
                  </a:lnTo>
                  <a:lnTo>
                    <a:pt x="952169" y="636257"/>
                  </a:lnTo>
                  <a:lnTo>
                    <a:pt x="1069403" y="603364"/>
                  </a:lnTo>
                  <a:lnTo>
                    <a:pt x="1074737" y="599300"/>
                  </a:lnTo>
                  <a:lnTo>
                    <a:pt x="1078039" y="593331"/>
                  </a:lnTo>
                  <a:lnTo>
                    <a:pt x="1081468" y="587235"/>
                  </a:lnTo>
                  <a:lnTo>
                    <a:pt x="1062037" y="554215"/>
                  </a:lnTo>
                  <a:lnTo>
                    <a:pt x="1055433" y="553580"/>
                  </a:lnTo>
                  <a:lnTo>
                    <a:pt x="911199" y="593966"/>
                  </a:lnTo>
                  <a:lnTo>
                    <a:pt x="902893" y="596379"/>
                  </a:lnTo>
                  <a:lnTo>
                    <a:pt x="897001" y="600570"/>
                  </a:lnTo>
                  <a:lnTo>
                    <a:pt x="890028" y="613016"/>
                  </a:lnTo>
                  <a:lnTo>
                    <a:pt x="889444" y="620255"/>
                  </a:lnTo>
                  <a:lnTo>
                    <a:pt x="891781" y="628510"/>
                  </a:lnTo>
                  <a:lnTo>
                    <a:pt x="958240" y="865492"/>
                  </a:lnTo>
                  <a:lnTo>
                    <a:pt x="960501" y="873620"/>
                  </a:lnTo>
                  <a:lnTo>
                    <a:pt x="964768" y="879462"/>
                  </a:lnTo>
                  <a:lnTo>
                    <a:pt x="970978" y="882891"/>
                  </a:lnTo>
                  <a:lnTo>
                    <a:pt x="977176" y="886447"/>
                  </a:lnTo>
                  <a:lnTo>
                    <a:pt x="984427" y="886955"/>
                  </a:lnTo>
                  <a:lnTo>
                    <a:pt x="1141158" y="843013"/>
                  </a:lnTo>
                  <a:lnTo>
                    <a:pt x="1146365" y="839076"/>
                  </a:lnTo>
                  <a:lnTo>
                    <a:pt x="1149794" y="832980"/>
                  </a:lnTo>
                  <a:lnTo>
                    <a:pt x="1153071" y="827265"/>
                  </a:lnTo>
                  <a:lnTo>
                    <a:pt x="1153223" y="827011"/>
                  </a:lnTo>
                  <a:lnTo>
                    <a:pt x="1153858" y="820407"/>
                  </a:lnTo>
                  <a:close/>
                </a:path>
                <a:path w="1302385" h="1064260">
                  <a:moveTo>
                    <a:pt x="1254823" y="248653"/>
                  </a:moveTo>
                  <a:lnTo>
                    <a:pt x="1252791" y="241541"/>
                  </a:lnTo>
                  <a:lnTo>
                    <a:pt x="1251648" y="237350"/>
                  </a:lnTo>
                  <a:lnTo>
                    <a:pt x="1249997" y="233667"/>
                  </a:lnTo>
                  <a:lnTo>
                    <a:pt x="1245679" y="226809"/>
                  </a:lnTo>
                  <a:lnTo>
                    <a:pt x="1244028" y="224142"/>
                  </a:lnTo>
                  <a:lnTo>
                    <a:pt x="1242885" y="221983"/>
                  </a:lnTo>
                  <a:lnTo>
                    <a:pt x="1237107" y="213347"/>
                  </a:lnTo>
                  <a:lnTo>
                    <a:pt x="1216837" y="182994"/>
                  </a:lnTo>
                  <a:lnTo>
                    <a:pt x="1141171" y="69710"/>
                  </a:lnTo>
                  <a:lnTo>
                    <a:pt x="1139634" y="67411"/>
                  </a:lnTo>
                  <a:lnTo>
                    <a:pt x="1139634" y="165468"/>
                  </a:lnTo>
                  <a:lnTo>
                    <a:pt x="1077404" y="182994"/>
                  </a:lnTo>
                  <a:lnTo>
                    <a:pt x="1078039" y="70345"/>
                  </a:lnTo>
                  <a:lnTo>
                    <a:pt x="1080452" y="69710"/>
                  </a:lnTo>
                  <a:lnTo>
                    <a:pt x="1139634" y="165468"/>
                  </a:lnTo>
                  <a:lnTo>
                    <a:pt x="1139634" y="67411"/>
                  </a:lnTo>
                  <a:lnTo>
                    <a:pt x="1107757" y="19672"/>
                  </a:lnTo>
                  <a:lnTo>
                    <a:pt x="1075004" y="0"/>
                  </a:lnTo>
                  <a:lnTo>
                    <a:pt x="1067790" y="330"/>
                  </a:lnTo>
                  <a:lnTo>
                    <a:pt x="1033602" y="23012"/>
                  </a:lnTo>
                  <a:lnTo>
                    <a:pt x="1018603" y="284975"/>
                  </a:lnTo>
                  <a:lnTo>
                    <a:pt x="1018717" y="290817"/>
                  </a:lnTo>
                  <a:lnTo>
                    <a:pt x="1018476" y="298564"/>
                  </a:lnTo>
                  <a:lnTo>
                    <a:pt x="1047559" y="328028"/>
                  </a:lnTo>
                  <a:lnTo>
                    <a:pt x="1061910" y="323964"/>
                  </a:lnTo>
                  <a:lnTo>
                    <a:pt x="1076261" y="290436"/>
                  </a:lnTo>
                  <a:lnTo>
                    <a:pt x="1077404" y="239001"/>
                  </a:lnTo>
                  <a:lnTo>
                    <a:pt x="1168717" y="213347"/>
                  </a:lnTo>
                  <a:lnTo>
                    <a:pt x="1196657" y="257035"/>
                  </a:lnTo>
                  <a:lnTo>
                    <a:pt x="1201483" y="264655"/>
                  </a:lnTo>
                  <a:lnTo>
                    <a:pt x="1206944" y="270243"/>
                  </a:lnTo>
                  <a:lnTo>
                    <a:pt x="1219390" y="277101"/>
                  </a:lnTo>
                  <a:lnTo>
                    <a:pt x="1226121" y="277863"/>
                  </a:lnTo>
                  <a:lnTo>
                    <a:pt x="1240472" y="273799"/>
                  </a:lnTo>
                  <a:lnTo>
                    <a:pt x="1246060" y="269354"/>
                  </a:lnTo>
                  <a:lnTo>
                    <a:pt x="1249997" y="262496"/>
                  </a:lnTo>
                  <a:lnTo>
                    <a:pt x="1253807" y="255638"/>
                  </a:lnTo>
                  <a:lnTo>
                    <a:pt x="1254823" y="248653"/>
                  </a:lnTo>
                  <a:close/>
                </a:path>
                <a:path w="1302385" h="1064260">
                  <a:moveTo>
                    <a:pt x="1301813" y="516877"/>
                  </a:moveTo>
                  <a:lnTo>
                    <a:pt x="1297749" y="502399"/>
                  </a:lnTo>
                  <a:lnTo>
                    <a:pt x="1293812" y="497192"/>
                  </a:lnTo>
                  <a:lnTo>
                    <a:pt x="1287716" y="493763"/>
                  </a:lnTo>
                  <a:lnTo>
                    <a:pt x="1281747" y="490334"/>
                  </a:lnTo>
                  <a:lnTo>
                    <a:pt x="1102931" y="537959"/>
                  </a:lnTo>
                  <a:lnTo>
                    <a:pt x="1090104" y="560692"/>
                  </a:lnTo>
                  <a:lnTo>
                    <a:pt x="1092136" y="567931"/>
                  </a:lnTo>
                  <a:lnTo>
                    <a:pt x="1116901" y="587870"/>
                  </a:lnTo>
                  <a:lnTo>
                    <a:pt x="1175956" y="571233"/>
                  </a:lnTo>
                  <a:lnTo>
                    <a:pt x="1236535" y="787133"/>
                  </a:lnTo>
                  <a:lnTo>
                    <a:pt x="1262824" y="808977"/>
                  </a:lnTo>
                  <a:lnTo>
                    <a:pt x="1271079" y="806564"/>
                  </a:lnTo>
                  <a:lnTo>
                    <a:pt x="1279461" y="804278"/>
                  </a:lnTo>
                  <a:lnTo>
                    <a:pt x="1285303" y="799960"/>
                  </a:lnTo>
                  <a:lnTo>
                    <a:pt x="1288859" y="793737"/>
                  </a:lnTo>
                  <a:lnTo>
                    <a:pt x="1292288" y="787641"/>
                  </a:lnTo>
                  <a:lnTo>
                    <a:pt x="1292923" y="780275"/>
                  </a:lnTo>
                  <a:lnTo>
                    <a:pt x="1290510" y="772020"/>
                  </a:lnTo>
                  <a:lnTo>
                    <a:pt x="1234160" y="571233"/>
                  </a:lnTo>
                  <a:lnTo>
                    <a:pt x="1229931" y="556120"/>
                  </a:lnTo>
                  <a:lnTo>
                    <a:pt x="1289113" y="539483"/>
                  </a:lnTo>
                  <a:lnTo>
                    <a:pt x="1294320" y="535546"/>
                  </a:lnTo>
                  <a:lnTo>
                    <a:pt x="1297749" y="529450"/>
                  </a:lnTo>
                  <a:lnTo>
                    <a:pt x="1301178" y="523481"/>
                  </a:lnTo>
                  <a:lnTo>
                    <a:pt x="1301813" y="5168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600"/>
            </a:p>
          </p:txBody>
        </p:sp>
        <p:pic>
          <p:nvPicPr>
            <p:cNvPr id="9" name="object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5050261" y="7648193"/>
              <a:ext cx="2703576" cy="21930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050261" y="7648193"/>
              <a:ext cx="2703830" cy="2193290"/>
            </a:xfrm>
            <a:custGeom>
              <a:avLst/>
              <a:gdLst/>
              <a:ahLst/>
              <a:cxnLst/>
              <a:rect l="l" t="t" r="r" b="b"/>
              <a:pathLst>
                <a:path w="2703830" h="2193290">
                  <a:moveTo>
                    <a:pt x="61976" y="0"/>
                  </a:moveTo>
                  <a:lnTo>
                    <a:pt x="2641600" y="0"/>
                  </a:lnTo>
                  <a:lnTo>
                    <a:pt x="2653732" y="1194"/>
                  </a:lnTo>
                  <a:lnTo>
                    <a:pt x="2693181" y="27632"/>
                  </a:lnTo>
                  <a:lnTo>
                    <a:pt x="2703576" y="61975"/>
                  </a:lnTo>
                  <a:lnTo>
                    <a:pt x="2703576" y="2131034"/>
                  </a:lnTo>
                  <a:lnTo>
                    <a:pt x="2698714" y="2155166"/>
                  </a:lnTo>
                  <a:lnTo>
                    <a:pt x="2685446" y="2174874"/>
                  </a:lnTo>
                  <a:lnTo>
                    <a:pt x="2665749" y="2188163"/>
                  </a:lnTo>
                  <a:lnTo>
                    <a:pt x="2641600" y="2193035"/>
                  </a:lnTo>
                  <a:lnTo>
                    <a:pt x="61976" y="2193035"/>
                  </a:lnTo>
                  <a:lnTo>
                    <a:pt x="37826" y="2188163"/>
                  </a:lnTo>
                  <a:lnTo>
                    <a:pt x="18129" y="2174874"/>
                  </a:lnTo>
                  <a:lnTo>
                    <a:pt x="4861" y="2155166"/>
                  </a:lnTo>
                  <a:lnTo>
                    <a:pt x="0" y="2131034"/>
                  </a:lnTo>
                  <a:lnTo>
                    <a:pt x="0" y="61975"/>
                  </a:lnTo>
                  <a:lnTo>
                    <a:pt x="4861" y="37879"/>
                  </a:lnTo>
                  <a:lnTo>
                    <a:pt x="18129" y="18176"/>
                  </a:lnTo>
                  <a:lnTo>
                    <a:pt x="37826" y="4879"/>
                  </a:lnTo>
                  <a:lnTo>
                    <a:pt x="61976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160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33578" y="3463914"/>
            <a:ext cx="7400290" cy="6797040"/>
          </a:xfrm>
          <a:prstGeom prst="rect">
            <a:avLst/>
          </a:prstGeom>
        </p:spPr>
        <p:txBody>
          <a:bodyPr vert="horz" wrap="square" lIns="0" tIns="145415" rIns="0" bIns="0" rtlCol="0">
            <a:noAutofit/>
          </a:bodyPr>
          <a:lstStyle/>
          <a:p>
            <a:pPr marL="288290" indent="-275590" rtl="0">
              <a:lnSpc>
                <a:spcPct val="100000"/>
              </a:lnSpc>
              <a:spcBef>
                <a:spcPts val="1145"/>
              </a:spcBef>
              <a:buFont typeface="Arial"/>
              <a:buChar char="•"/>
              <a:tabLst>
                <a:tab pos="288290" algn="l"/>
              </a:tabLst>
            </a:pPr>
            <a:r>
              <a:rPr lang="uk" sz="2000" b="0" i="0" u="none" strike="noStrike" spc="-120" dirty="0">
                <a:solidFill>
                  <a:srgbClr val="FFFFFF"/>
                </a:solidFill>
                <a:latin typeface="Trebuchet MS"/>
                <a:cs typeface="Trebuchet MS"/>
              </a:rPr>
              <a:t>Об'єкт Всесвітньої спадщини ЮНЕСКО</a:t>
            </a:r>
            <a:endParaRPr sz="2000" dirty="0">
              <a:latin typeface="Trebuchet MS"/>
              <a:cs typeface="Trebuchet MS"/>
            </a:endParaRPr>
          </a:p>
          <a:p>
            <a:pPr marL="288290" indent="-275590" rtl="0">
              <a:lnSpc>
                <a:spcPct val="100000"/>
              </a:lnSpc>
              <a:spcBef>
                <a:spcPts val="1045"/>
              </a:spcBef>
              <a:buFont typeface="Arial"/>
              <a:buChar char="•"/>
              <a:tabLst>
                <a:tab pos="288290" algn="l"/>
              </a:tabLst>
            </a:pPr>
            <a:r>
              <a:rPr lang="uk" sz="2000" b="0" i="0" u="none" strike="noStrike" spc="114" dirty="0">
                <a:solidFill>
                  <a:srgbClr val="FFFFFF"/>
                </a:solidFill>
                <a:latin typeface="Trebuchet MS"/>
                <a:cs typeface="Trebuchet MS"/>
              </a:rPr>
              <a:t>800-річна історія гірничої справи</a:t>
            </a:r>
            <a:endParaRPr sz="2000" dirty="0">
              <a:latin typeface="Trebuchet MS"/>
              <a:cs typeface="Trebuchet MS"/>
            </a:endParaRPr>
          </a:p>
          <a:p>
            <a:pPr marL="288290" indent="-275590" rtl="0">
              <a:lnSpc>
                <a:spcPct val="100000"/>
              </a:lnSpc>
              <a:spcBef>
                <a:spcPts val="1045"/>
              </a:spcBef>
              <a:buFont typeface="Arial"/>
              <a:buChar char="•"/>
              <a:tabLst>
                <a:tab pos="288290" algn="l"/>
              </a:tabLst>
            </a:pPr>
            <a:r>
              <a:rPr lang="uk" sz="2000" b="0" i="0" u="none" strike="noStrike" spc="-275" dirty="0">
                <a:solidFill>
                  <a:srgbClr val="FFFFFF"/>
                </a:solidFill>
                <a:latin typeface="Trebuchet MS"/>
                <a:cs typeface="Trebuchet MS"/>
              </a:rPr>
              <a:t>17 </a:t>
            </a:r>
            <a:r>
              <a:rPr lang="uk" sz="2000" b="0" i="0" u="none" strike="noStrike" spc="-275" dirty="0" smtClean="0">
                <a:solidFill>
                  <a:srgbClr val="FFFFFF"/>
                </a:solidFill>
                <a:latin typeface="Trebuchet MS"/>
                <a:cs typeface="Trebuchet MS"/>
              </a:rPr>
              <a:t>ділянок  </a:t>
            </a:r>
            <a:r>
              <a:rPr lang="uk" sz="2000" b="0" i="0" u="none" strike="noStrike" spc="-275" dirty="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lang="uk" sz="2000" b="0" i="0" u="none" strike="noStrike" spc="-275" dirty="0" smtClean="0">
                <a:solidFill>
                  <a:srgbClr val="FFFFFF"/>
                </a:solidFill>
                <a:latin typeface="Trebuchet MS"/>
                <a:cs typeface="Trebuchet MS"/>
              </a:rPr>
              <a:t> СаксоніїЇ  </a:t>
            </a:r>
            <a:r>
              <a:rPr lang="uk-UA" sz="2000" spc="-275" dirty="0" smtClean="0">
                <a:solidFill>
                  <a:srgbClr val="FFFFFF"/>
                </a:solidFill>
                <a:latin typeface="Trebuchet MS"/>
                <a:cs typeface="Trebuchet MS"/>
              </a:rPr>
              <a:t>та </a:t>
            </a:r>
            <a:r>
              <a:rPr lang="uk" sz="2000" b="0" i="0" u="none" strike="noStrike" spc="-275" dirty="0" smtClean="0">
                <a:solidFill>
                  <a:srgbClr val="FFFFFF"/>
                </a:solidFill>
                <a:latin typeface="Trebuchet MS"/>
                <a:cs typeface="Trebuchet MS"/>
              </a:rPr>
              <a:t>5  в  Чехії</a:t>
            </a:r>
          </a:p>
          <a:p>
            <a:pPr marL="288290" indent="-275590" rtl="0">
              <a:lnSpc>
                <a:spcPct val="100000"/>
              </a:lnSpc>
              <a:spcBef>
                <a:spcPts val="1045"/>
              </a:spcBef>
              <a:buFont typeface="Arial"/>
              <a:buChar char="•"/>
              <a:tabLst>
                <a:tab pos="288290" algn="l"/>
              </a:tabLst>
            </a:pPr>
            <a:endParaRPr sz="2000" dirty="0">
              <a:latin typeface="Trebuchet MS"/>
              <a:cs typeface="Trebuchet MS"/>
            </a:endParaRPr>
          </a:p>
          <a:p>
            <a:pPr marL="288290" indent="-275590" rtl="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88290" algn="l"/>
              </a:tabLst>
            </a:pPr>
            <a:r>
              <a:rPr lang="uk" sz="2000" b="0" i="0" u="none" strike="noStrike" spc="-70" dirty="0">
                <a:solidFill>
                  <a:srgbClr val="FFFFFF"/>
                </a:solidFill>
                <a:latin typeface="Trebuchet MS"/>
                <a:cs typeface="Trebuchet MS"/>
              </a:rPr>
              <a:t>Культурний ландшафт гірничої справи:</a:t>
            </a:r>
            <a:endParaRPr sz="2000" dirty="0">
              <a:latin typeface="Trebuchet MS"/>
              <a:cs typeface="Trebuchet MS"/>
            </a:endParaRPr>
          </a:p>
          <a:p>
            <a:pPr marL="844550" lvl="1" indent="-370205" rtl="0">
              <a:lnSpc>
                <a:spcPct val="100000"/>
              </a:lnSpc>
              <a:spcBef>
                <a:spcPts val="1040"/>
              </a:spcBef>
              <a:buFont typeface="VL PGothic"/>
              <a:buChar char="◦"/>
              <a:tabLst>
                <a:tab pos="844550" algn="l"/>
              </a:tabLst>
            </a:pPr>
            <a:r>
              <a:rPr lang="uk" sz="2000" b="0" i="0" u="none" strike="noStrike" spc="-10" dirty="0">
                <a:solidFill>
                  <a:srgbClr val="FFFFFF"/>
                </a:solidFill>
                <a:latin typeface="Trebuchet MS"/>
                <a:cs typeface="Trebuchet MS"/>
              </a:rPr>
              <a:t>Яхимов</a:t>
            </a:r>
            <a:endParaRPr sz="2000" dirty="0">
              <a:latin typeface="Trebuchet MS"/>
              <a:cs typeface="Trebuchet MS"/>
            </a:endParaRPr>
          </a:p>
          <a:p>
            <a:pPr marL="1397635" marR="118745" lvl="2" indent="-416559" rtl="0">
              <a:lnSpc>
                <a:spcPct val="133700"/>
              </a:lnSpc>
              <a:spcBef>
                <a:spcPts val="15"/>
              </a:spcBef>
              <a:buFont typeface="kiloji"/>
              <a:buChar char="▪"/>
              <a:tabLst>
                <a:tab pos="1397635" algn="l"/>
              </a:tabLst>
            </a:pPr>
            <a:r>
              <a:rPr lang="uk" sz="2000" b="0" i="0" u="none" strike="noStrike" spc="-120" dirty="0">
                <a:solidFill>
                  <a:srgbClr val="FFFFFF"/>
                </a:solidFill>
                <a:latin typeface="Trebuchet MS"/>
                <a:cs typeface="Trebuchet MS"/>
              </a:rPr>
              <a:t>долар США названий на честь яхимовського толара</a:t>
            </a:r>
            <a:endParaRPr sz="2000" dirty="0">
              <a:latin typeface="Trebuchet MS"/>
              <a:cs typeface="Trebuchet MS"/>
            </a:endParaRPr>
          </a:p>
          <a:p>
            <a:pPr marL="1397635" lvl="2" indent="-415925" rtl="0">
              <a:lnSpc>
                <a:spcPct val="100000"/>
              </a:lnSpc>
              <a:spcBef>
                <a:spcPts val="1045"/>
              </a:spcBef>
              <a:buFont typeface="kiloji"/>
              <a:buChar char="▪"/>
              <a:tabLst>
                <a:tab pos="1397635" algn="l"/>
              </a:tabLst>
            </a:pPr>
            <a:r>
              <a:rPr lang="uk" sz="20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колиска атомного віку</a:t>
            </a:r>
            <a:endParaRPr sz="2000" dirty="0">
              <a:latin typeface="Trebuchet MS"/>
              <a:cs typeface="Trebuchet MS"/>
            </a:endParaRPr>
          </a:p>
          <a:p>
            <a:pPr marL="844550" lvl="1" indent="-370205" rtl="0">
              <a:lnSpc>
                <a:spcPct val="100000"/>
              </a:lnSpc>
              <a:spcBef>
                <a:spcPts val="1050"/>
              </a:spcBef>
              <a:buFont typeface="VL PGothic"/>
              <a:buChar char="◦"/>
              <a:tabLst>
                <a:tab pos="844550" algn="l"/>
              </a:tabLst>
            </a:pPr>
            <a:r>
              <a:rPr lang="uk" sz="2000" b="0" i="0" u="none" strike="noStrike" spc="-105" dirty="0">
                <a:solidFill>
                  <a:srgbClr val="FFFFFF"/>
                </a:solidFill>
                <a:latin typeface="Trebuchet MS"/>
                <a:cs typeface="Trebuchet MS"/>
              </a:rPr>
              <a:t>Абертами - Божи Дар - Горні Блатна</a:t>
            </a:r>
            <a:endParaRPr sz="2000" dirty="0">
              <a:latin typeface="Trebuchet MS"/>
              <a:cs typeface="Trebuchet MS"/>
            </a:endParaRPr>
          </a:p>
          <a:p>
            <a:pPr marL="1397635" lvl="2" indent="-415925" rtl="0">
              <a:lnSpc>
                <a:spcPct val="100000"/>
              </a:lnSpc>
              <a:spcBef>
                <a:spcPts val="1030"/>
              </a:spcBef>
              <a:buFont typeface="kiloji"/>
              <a:buChar char="▪"/>
              <a:tabLst>
                <a:tab pos="1397635" algn="l"/>
              </a:tabLst>
            </a:pPr>
            <a:r>
              <a:rPr lang="uk" sz="2000" b="0" i="0" u="none" strike="noStrike" spc="-110" dirty="0">
                <a:solidFill>
                  <a:srgbClr val="FFFFFF"/>
                </a:solidFill>
                <a:latin typeface="Trebuchet MS"/>
                <a:cs typeface="Trebuchet MS"/>
              </a:rPr>
              <a:t>екскурсії </a:t>
            </a:r>
            <a:r>
              <a:rPr lang="uk" sz="2000" b="0" i="0" u="none" strike="noStrike" spc="-110" dirty="0" smtClean="0">
                <a:solidFill>
                  <a:srgbClr val="FFFFFF"/>
                </a:solidFill>
                <a:latin typeface="Trebuchet MS"/>
                <a:cs typeface="Trebuchet MS"/>
              </a:rPr>
              <a:t>шахтами </a:t>
            </a:r>
            <a:r>
              <a:rPr lang="uk" sz="2000" b="0" i="0" u="none" strike="noStrike" spc="-110" dirty="0">
                <a:solidFill>
                  <a:srgbClr val="FFFFFF"/>
                </a:solidFill>
                <a:latin typeface="Trebuchet MS"/>
                <a:cs typeface="Trebuchet MS"/>
              </a:rPr>
              <a:t>і </a:t>
            </a:r>
            <a:r>
              <a:rPr lang="uk" sz="2000" b="0" i="0" u="none" strike="noStrike" spc="-110" dirty="0" smtClean="0">
                <a:solidFill>
                  <a:srgbClr val="FFFFFF"/>
                </a:solidFill>
                <a:latin typeface="Trebuchet MS"/>
                <a:cs typeface="Trebuchet MS"/>
              </a:rPr>
              <a:t>тунелями</a:t>
            </a:r>
            <a:endParaRPr sz="2000" dirty="0">
              <a:latin typeface="Trebuchet MS"/>
              <a:cs typeface="Trebuchet MS"/>
            </a:endParaRPr>
          </a:p>
          <a:p>
            <a:pPr marL="844550" marR="5080" lvl="1" indent="-370840" rtl="0">
              <a:lnSpc>
                <a:spcPct val="134100"/>
              </a:lnSpc>
              <a:buFont typeface="VL PGothic"/>
              <a:buChar char="◦"/>
              <a:tabLst>
                <a:tab pos="844550" algn="l"/>
              </a:tabLst>
            </a:pPr>
            <a:r>
              <a:rPr lang="uk" sz="2000" b="0" i="0" u="none" strike="noStrike" spc="-50" dirty="0">
                <a:solidFill>
                  <a:srgbClr val="FFFFFF"/>
                </a:solidFill>
                <a:latin typeface="Trebuchet MS"/>
                <a:cs typeface="Trebuchet MS"/>
              </a:rPr>
              <a:t>Шахта Маврикій поблизу Абертама, тунель Йоганнес біля Божи Дару та тунель № 1 у Яхимові</a:t>
            </a:r>
            <a:endParaRPr sz="2000" dirty="0">
              <a:latin typeface="Trebuchet MS"/>
              <a:cs typeface="Trebuchet MS"/>
            </a:endParaRPr>
          </a:p>
          <a:p>
            <a:pPr marL="288290" indent="-275590" rtl="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88290" algn="l"/>
              </a:tabLst>
            </a:pPr>
            <a:r>
              <a:rPr lang="uk" sz="2000" b="0" i="0" u="none" strike="noStrike" spc="-85" dirty="0">
                <a:solidFill>
                  <a:srgbClr val="FFFFFF"/>
                </a:solidFill>
                <a:latin typeface="Trebuchet MS"/>
                <a:cs typeface="Trebuchet MS"/>
              </a:rPr>
              <a:t>www.montanregion.cz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54063" y="936637"/>
            <a:ext cx="9502344" cy="2007870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marR="5080" indent="354965" rtl="0">
              <a:lnSpc>
                <a:spcPct val="100000"/>
              </a:lnSpc>
              <a:spcBef>
                <a:spcPts val="105"/>
              </a:spcBef>
            </a:pPr>
            <a:r>
              <a:rPr lang="uk" sz="5400" b="0" i="0" u="none" strike="noStrike" spc="-10" dirty="0">
                <a:solidFill>
                  <a:srgbClr val="C00D18"/>
                </a:solidFill>
                <a:latin typeface="Trebuchet MS"/>
                <a:cs typeface="Trebuchet MS"/>
              </a:rPr>
              <a:t>РЕГІОН ВИДОБУТКУ КОРИСНИХ КОПАЛИН </a:t>
            </a:r>
            <a:r>
              <a:rPr lang="uk" sz="5400" b="0" i="0" u="none" strike="noStrike" spc="-10" dirty="0" smtClean="0">
                <a:solidFill>
                  <a:srgbClr val="C00D18"/>
                </a:solidFill>
                <a:latin typeface="Trebuchet MS"/>
                <a:cs typeface="Trebuchet MS"/>
              </a:rPr>
              <a:t/>
            </a:r>
            <a:br>
              <a:rPr lang="uk" sz="5400" b="0" i="0" u="none" strike="noStrike" spc="-10" dirty="0" smtClean="0">
                <a:solidFill>
                  <a:srgbClr val="C00D18"/>
                </a:solidFill>
                <a:latin typeface="Trebuchet MS"/>
                <a:cs typeface="Trebuchet MS"/>
              </a:rPr>
            </a:br>
            <a:r>
              <a:rPr lang="uk" sz="5400" b="0" i="0" u="none" strike="noStrike" spc="-10" dirty="0" smtClean="0">
                <a:solidFill>
                  <a:srgbClr val="C00D18"/>
                </a:solidFill>
                <a:latin typeface="Trebuchet MS"/>
                <a:cs typeface="Trebuchet MS"/>
              </a:rPr>
              <a:t>    В </a:t>
            </a:r>
            <a:r>
              <a:rPr lang="uk" sz="5400" b="0" i="0" u="none" strike="noStrike" spc="-10" dirty="0">
                <a:solidFill>
                  <a:srgbClr val="C00D18"/>
                </a:solidFill>
                <a:latin typeface="Trebuchet MS"/>
                <a:cs typeface="Trebuchet MS"/>
              </a:rPr>
              <a:t>РУДНИХ ГОРАХ</a:t>
            </a:r>
            <a:endParaRPr sz="5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609" y="-114300"/>
            <a:ext cx="18287998" cy="10286996"/>
            <a:chOff x="0" y="0"/>
            <a:chExt cx="18287998" cy="10286996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636492" y="8693911"/>
              <a:ext cx="851915" cy="11226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70414" y="1029461"/>
              <a:ext cx="5554980" cy="55549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70414" y="1029461"/>
              <a:ext cx="5554980" cy="5554980"/>
            </a:xfrm>
            <a:custGeom>
              <a:avLst/>
              <a:gdLst/>
              <a:ahLst/>
              <a:cxnLst/>
              <a:rect l="l" t="t" r="r" b="b"/>
              <a:pathLst>
                <a:path w="5554980" h="5554980">
                  <a:moveTo>
                    <a:pt x="219075" y="0"/>
                  </a:moveTo>
                  <a:lnTo>
                    <a:pt x="5335905" y="0"/>
                  </a:lnTo>
                  <a:lnTo>
                    <a:pt x="5378866" y="4252"/>
                  </a:lnTo>
                  <a:lnTo>
                    <a:pt x="5419756" y="16684"/>
                  </a:lnTo>
                  <a:lnTo>
                    <a:pt x="5457455" y="36808"/>
                  </a:lnTo>
                  <a:lnTo>
                    <a:pt x="5490845" y="64135"/>
                  </a:lnTo>
                  <a:lnTo>
                    <a:pt x="5518171" y="97524"/>
                  </a:lnTo>
                  <a:lnTo>
                    <a:pt x="5538295" y="135223"/>
                  </a:lnTo>
                  <a:lnTo>
                    <a:pt x="5550727" y="176113"/>
                  </a:lnTo>
                  <a:lnTo>
                    <a:pt x="5554980" y="219075"/>
                  </a:lnTo>
                  <a:lnTo>
                    <a:pt x="5554980" y="5335905"/>
                  </a:lnTo>
                  <a:lnTo>
                    <a:pt x="5550727" y="5378866"/>
                  </a:lnTo>
                  <a:lnTo>
                    <a:pt x="5538295" y="5419756"/>
                  </a:lnTo>
                  <a:lnTo>
                    <a:pt x="5518171" y="5457455"/>
                  </a:lnTo>
                  <a:lnTo>
                    <a:pt x="5490845" y="5490845"/>
                  </a:lnTo>
                  <a:lnTo>
                    <a:pt x="5457455" y="5518171"/>
                  </a:lnTo>
                  <a:lnTo>
                    <a:pt x="5419756" y="5538295"/>
                  </a:lnTo>
                  <a:lnTo>
                    <a:pt x="5378866" y="5550727"/>
                  </a:lnTo>
                  <a:lnTo>
                    <a:pt x="5335905" y="5554980"/>
                  </a:lnTo>
                  <a:lnTo>
                    <a:pt x="219075" y="5554980"/>
                  </a:lnTo>
                  <a:lnTo>
                    <a:pt x="176113" y="5550727"/>
                  </a:lnTo>
                  <a:lnTo>
                    <a:pt x="135223" y="5538295"/>
                  </a:lnTo>
                  <a:lnTo>
                    <a:pt x="97524" y="5518171"/>
                  </a:lnTo>
                  <a:lnTo>
                    <a:pt x="64134" y="5490845"/>
                  </a:lnTo>
                  <a:lnTo>
                    <a:pt x="36808" y="5457455"/>
                  </a:lnTo>
                  <a:lnTo>
                    <a:pt x="16684" y="5419756"/>
                  </a:lnTo>
                  <a:lnTo>
                    <a:pt x="4252" y="5378866"/>
                  </a:lnTo>
                  <a:lnTo>
                    <a:pt x="0" y="5335905"/>
                  </a:lnTo>
                  <a:lnTo>
                    <a:pt x="0" y="219075"/>
                  </a:lnTo>
                  <a:lnTo>
                    <a:pt x="4252" y="176113"/>
                  </a:lnTo>
                  <a:lnTo>
                    <a:pt x="16684" y="135223"/>
                  </a:lnTo>
                  <a:lnTo>
                    <a:pt x="36808" y="97524"/>
                  </a:lnTo>
                  <a:lnTo>
                    <a:pt x="64134" y="64135"/>
                  </a:lnTo>
                  <a:lnTo>
                    <a:pt x="97524" y="36808"/>
                  </a:lnTo>
                  <a:lnTo>
                    <a:pt x="135223" y="16684"/>
                  </a:lnTo>
                  <a:lnTo>
                    <a:pt x="176113" y="4252"/>
                  </a:lnTo>
                  <a:lnTo>
                    <a:pt x="219075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85621" y="6909054"/>
              <a:ext cx="16703039" cy="2667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5621" y="6909054"/>
              <a:ext cx="16703039" cy="2667000"/>
            </a:xfrm>
            <a:custGeom>
              <a:avLst/>
              <a:gdLst/>
              <a:ahLst/>
              <a:cxnLst/>
              <a:rect l="l" t="t" r="r" b="b"/>
              <a:pathLst>
                <a:path w="16703040" h="2667000">
                  <a:moveTo>
                    <a:pt x="85115" y="0"/>
                  </a:moveTo>
                  <a:lnTo>
                    <a:pt x="16617950" y="0"/>
                  </a:lnTo>
                  <a:lnTo>
                    <a:pt x="16634642" y="1656"/>
                  </a:lnTo>
                  <a:lnTo>
                    <a:pt x="16678148" y="24892"/>
                  </a:lnTo>
                  <a:lnTo>
                    <a:pt x="16701383" y="68397"/>
                  </a:lnTo>
                  <a:lnTo>
                    <a:pt x="16703040" y="85090"/>
                  </a:lnTo>
                  <a:lnTo>
                    <a:pt x="16703040" y="2581884"/>
                  </a:lnTo>
                  <a:lnTo>
                    <a:pt x="16688734" y="2629104"/>
                  </a:lnTo>
                  <a:lnTo>
                    <a:pt x="16650525" y="2660521"/>
                  </a:lnTo>
                  <a:lnTo>
                    <a:pt x="16617950" y="2667000"/>
                  </a:lnTo>
                  <a:lnTo>
                    <a:pt x="85115" y="2667000"/>
                  </a:lnTo>
                  <a:lnTo>
                    <a:pt x="37893" y="2652699"/>
                  </a:lnTo>
                  <a:lnTo>
                    <a:pt x="6478" y="2614453"/>
                  </a:lnTo>
                  <a:lnTo>
                    <a:pt x="0" y="2581884"/>
                  </a:lnTo>
                  <a:lnTo>
                    <a:pt x="0" y="85090"/>
                  </a:lnTo>
                  <a:lnTo>
                    <a:pt x="14300" y="37869"/>
                  </a:lnTo>
                  <a:lnTo>
                    <a:pt x="52541" y="6492"/>
                  </a:lnTo>
                  <a:lnTo>
                    <a:pt x="85115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74267" y="1280870"/>
            <a:ext cx="12155933" cy="1245870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uk" sz="66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КАРЛОВАРСЬКИЙ</a:t>
            </a:r>
            <a:r>
              <a:rPr lang="uk" sz="80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uk" sz="66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КРАЙ</a:t>
            </a:r>
            <a:endParaRPr sz="66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52600" y="2945892"/>
            <a:ext cx="7033895" cy="788670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uk" sz="5000" b="1" i="0" u="none" strike="noStrike" spc="-375" dirty="0">
                <a:solidFill>
                  <a:srgbClr val="C00D18"/>
                </a:solidFill>
                <a:latin typeface="Trebuchet MS"/>
                <a:cs typeface="Trebuchet MS"/>
              </a:rPr>
              <a:t>ласкаво просимо до краю </a:t>
            </a:r>
            <a:r>
              <a:rPr lang="uk" sz="5000" b="1" i="0" u="none" strike="noStrike" spc="-375" dirty="0" smtClean="0">
                <a:solidFill>
                  <a:srgbClr val="C00D18"/>
                </a:solidFill>
                <a:latin typeface="Trebuchet MS"/>
                <a:cs typeface="Trebuchet MS"/>
              </a:rPr>
              <a:t>  </a:t>
            </a: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uk" sz="5000" b="1" spc="-375" dirty="0">
                <a:solidFill>
                  <a:srgbClr val="C00D18"/>
                </a:solidFill>
                <a:latin typeface="Trebuchet MS"/>
                <a:cs typeface="Trebuchet MS"/>
              </a:rPr>
              <a:t> </a:t>
            </a:r>
            <a:r>
              <a:rPr lang="uk" sz="5000" b="1" spc="-375" dirty="0" smtClean="0">
                <a:solidFill>
                  <a:srgbClr val="C00D18"/>
                </a:solidFill>
                <a:latin typeface="Trebuchet MS"/>
                <a:cs typeface="Trebuchet MS"/>
              </a:rPr>
              <a:t>          </a:t>
            </a:r>
            <a:r>
              <a:rPr lang="uk" sz="5000" b="1" i="0" u="none" strike="noStrike" spc="-375" dirty="0" smtClean="0">
                <a:solidFill>
                  <a:srgbClr val="C00D18"/>
                </a:solidFill>
                <a:latin typeface="Trebuchet MS"/>
                <a:cs typeface="Trebuchet MS"/>
              </a:rPr>
              <a:t>трансформації</a:t>
            </a:r>
            <a:endParaRPr sz="5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190">
                <a:latin typeface="Trebuchet MS"/>
              </a:rPr>
              <a:t>ТРАНСФОРМАЦІЯ КРАЮ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2665" y="2151329"/>
            <a:ext cx="17023080" cy="439928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333375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450" dirty="0">
                <a:solidFill>
                  <a:srgbClr val="C00D18"/>
                </a:solidFill>
                <a:latin typeface="Trebuchet MS"/>
                <a:cs typeface="Trebuchet MS"/>
              </a:rPr>
              <a:t>Як ми розуміємо поняття "трансформація"?</a:t>
            </a:r>
            <a:endParaRPr sz="4900" dirty="0">
              <a:latin typeface="Trebuchet MS"/>
              <a:cs typeface="Trebuchet MS"/>
            </a:endParaRPr>
          </a:p>
          <a:p>
            <a:pPr marL="394970" marR="5080" indent="-382905" rtl="0">
              <a:lnSpc>
                <a:spcPct val="117200"/>
              </a:lnSpc>
              <a:spcBef>
                <a:spcPts val="2985"/>
              </a:spcBef>
              <a:buFont typeface="Arial"/>
              <a:buChar char="•"/>
              <a:tabLst>
                <a:tab pos="394970" algn="l"/>
              </a:tabLst>
            </a:pPr>
            <a:r>
              <a:rPr lang="uk" sz="3500" b="1" i="0" u="none" strike="noStrike" spc="-235" dirty="0">
                <a:solidFill>
                  <a:srgbClr val="2C1F84"/>
                </a:solidFill>
                <a:latin typeface="Trebuchet MS"/>
                <a:cs typeface="Trebuchet MS"/>
              </a:rPr>
              <a:t>перехід від вугілля як основного джерела енергії до нових джерел енергії, які мають менший вплив на довкілля</a:t>
            </a:r>
            <a:endParaRPr sz="3550" dirty="0">
              <a:latin typeface="Trebuchet MS"/>
              <a:cs typeface="Trebuchet MS"/>
            </a:endParaRPr>
          </a:p>
          <a:p>
            <a:pPr marL="426720" indent="-399415" rtl="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426720" algn="l"/>
              </a:tabLst>
            </a:pPr>
            <a:r>
              <a:rPr lang="uk" sz="3700" b="1" i="0" u="none" strike="noStrike" spc="-190" dirty="0">
                <a:solidFill>
                  <a:srgbClr val="2C1F84"/>
                </a:solidFill>
                <a:latin typeface="Trebuchet MS"/>
                <a:cs typeface="Trebuchet MS"/>
              </a:rPr>
              <a:t>спад видобутку в Соколовську = необхідність пропонувати людям іншу роботу</a:t>
            </a:r>
            <a:endParaRPr sz="3700" dirty="0">
              <a:latin typeface="Trebuchet MS"/>
              <a:cs typeface="Trebuchet MS"/>
            </a:endParaRPr>
          </a:p>
          <a:p>
            <a:pPr marL="426720" indent="-399415" rtl="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426720" algn="l"/>
              </a:tabLst>
            </a:pPr>
            <a:r>
              <a:rPr lang="uk" sz="3700" b="1" i="0" u="none" strike="noStrike" spc="-235" dirty="0">
                <a:solidFill>
                  <a:srgbClr val="2C1F84"/>
                </a:solidFill>
                <a:latin typeface="Trebuchet MS"/>
                <a:cs typeface="Trebuchet MS"/>
              </a:rPr>
              <a:t>підтримка розвитку бізнесу, освіти та туризму</a:t>
            </a:r>
            <a:endParaRPr sz="3700" dirty="0">
              <a:latin typeface="Trebuchet MS"/>
              <a:cs typeface="Trebuchet MS"/>
            </a:endParaRPr>
          </a:p>
          <a:p>
            <a:pPr marL="426720" indent="-399415" rtl="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426720" algn="l"/>
              </a:tabLst>
            </a:pPr>
            <a:r>
              <a:rPr lang="uk" sz="3700" b="1" i="0" u="none" strike="noStrike" spc="-235" dirty="0">
                <a:solidFill>
                  <a:srgbClr val="2C1F84"/>
                </a:solidFill>
                <a:latin typeface="Trebuchet MS"/>
                <a:cs typeface="Trebuchet MS"/>
              </a:rPr>
              <a:t>підтримка регіону в науці, дослідженнях та інноваціях</a:t>
            </a:r>
            <a:endParaRPr sz="37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34200" y="8923122"/>
            <a:ext cx="10725530" cy="590550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uk" sz="3700" b="1" i="0" u="none" strike="noStrike" spc="-240" dirty="0">
                <a:solidFill>
                  <a:srgbClr val="2C1F84"/>
                </a:solidFill>
                <a:latin typeface="Trebuchet MS"/>
                <a:cs typeface="Trebuchet MS"/>
              </a:rPr>
              <a:t>Трансформація стосується всієї території області!</a:t>
            </a:r>
            <a:endParaRPr sz="3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190">
                <a:latin typeface="Trebuchet MS"/>
              </a:rPr>
              <a:t>ТРАНСФОРМАЦІЯ КРАЮ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2665" y="2151329"/>
            <a:ext cx="16381095" cy="559625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330835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450" dirty="0">
                <a:solidFill>
                  <a:srgbClr val="C00D18"/>
                </a:solidFill>
                <a:latin typeface="Trebuchet MS"/>
                <a:cs typeface="Trebuchet MS"/>
              </a:rPr>
              <a:t>Як ми підходимо до трансформації?</a:t>
            </a:r>
            <a:endParaRPr sz="4900" dirty="0">
              <a:latin typeface="Trebuchet MS"/>
              <a:cs typeface="Trebuchet MS"/>
            </a:endParaRPr>
          </a:p>
          <a:p>
            <a:pPr marL="394970" indent="-382270" rtl="0">
              <a:lnSpc>
                <a:spcPct val="100000"/>
              </a:lnSpc>
              <a:spcBef>
                <a:spcPts val="3720"/>
              </a:spcBef>
              <a:buFont typeface="Arial"/>
              <a:buChar char="•"/>
              <a:tabLst>
                <a:tab pos="394970" algn="l"/>
              </a:tabLst>
            </a:pPr>
            <a:r>
              <a:rPr lang="uk" sz="3500" b="1" i="0" u="none" strike="noStrike" spc="-204" dirty="0">
                <a:solidFill>
                  <a:srgbClr val="2C1F84"/>
                </a:solidFill>
                <a:latin typeface="Trebuchet MS"/>
                <a:cs typeface="Trebuchet MS"/>
              </a:rPr>
              <a:t>підготовка стратегічних проєктів (переважно за підтримки Фонду справедливого переходу, та інших)</a:t>
            </a:r>
            <a:endParaRPr sz="3550" dirty="0">
              <a:latin typeface="Trebuchet MS"/>
              <a:cs typeface="Trebuchet MS"/>
            </a:endParaRPr>
          </a:p>
          <a:p>
            <a:pPr marL="394970" marR="5080" indent="-382905" rtl="0">
              <a:lnSpc>
                <a:spcPts val="5000"/>
              </a:lnSpc>
              <a:spcBef>
                <a:spcPts val="284"/>
              </a:spcBef>
              <a:buFont typeface="Arial"/>
              <a:buChar char="•"/>
              <a:tabLst>
                <a:tab pos="394970" algn="l"/>
              </a:tabLst>
            </a:pPr>
            <a:r>
              <a:rPr lang="uk" sz="3500" b="1" i="0" u="none" strike="noStrike" spc="-195" dirty="0">
                <a:solidFill>
                  <a:srgbClr val="2C1F84"/>
                </a:solidFill>
                <a:latin typeface="Trebuchet MS"/>
                <a:cs typeface="Trebuchet MS"/>
              </a:rPr>
              <a:t>зміцнення традиційних галузей промисловості (скло, порцеляна, кераміка, курорти, культурні та творчі індустрії)</a:t>
            </a:r>
            <a:endParaRPr sz="3550" dirty="0">
              <a:latin typeface="Trebuchet MS"/>
              <a:cs typeface="Trebuchet MS"/>
            </a:endParaRPr>
          </a:p>
          <a:p>
            <a:pPr marL="394970" marR="1487170" indent="-382905" rtl="0">
              <a:lnSpc>
                <a:spcPts val="5000"/>
              </a:lnSpc>
              <a:spcBef>
                <a:spcPts val="5"/>
              </a:spcBef>
              <a:buFont typeface="Arial"/>
              <a:buChar char="•"/>
              <a:tabLst>
                <a:tab pos="394970" algn="l"/>
              </a:tabLst>
            </a:pPr>
            <a:r>
              <a:rPr lang="uk" sz="3500" b="1" i="0" u="none" strike="noStrike" spc="-225" dirty="0">
                <a:solidFill>
                  <a:srgbClr val="2C1F84"/>
                </a:solidFill>
                <a:latin typeface="Trebuchet MS"/>
                <a:cs typeface="Trebuchet MS"/>
              </a:rPr>
              <a:t>підтримка інновацій та створення інноваційної екосистеми (особливо через Агентство розвитку бізнесу в Карлових Варах)</a:t>
            </a:r>
            <a:endParaRPr sz="3550" dirty="0">
              <a:latin typeface="Trebuchet MS"/>
              <a:cs typeface="Trebuchet MS"/>
            </a:endParaRPr>
          </a:p>
          <a:p>
            <a:pPr marL="394970" indent="-382270" rtl="0">
              <a:lnSpc>
                <a:spcPct val="100000"/>
              </a:lnSpc>
              <a:spcBef>
                <a:spcPts val="450"/>
              </a:spcBef>
              <a:buFont typeface="Arial"/>
              <a:buChar char="•"/>
              <a:tabLst>
                <a:tab pos="394970" algn="l"/>
              </a:tabLst>
            </a:pPr>
            <a:r>
              <a:rPr lang="uk" sz="3500" b="1" i="0" u="none" strike="noStrike" spc="-229" dirty="0">
                <a:solidFill>
                  <a:srgbClr val="2C1F84"/>
                </a:solidFill>
                <a:latin typeface="Trebuchet MS"/>
                <a:cs typeface="Trebuchet MS"/>
              </a:rPr>
              <a:t>робота з територією - партнерство (включаючи посилення діяльності, пов'язаної з </a:t>
            </a:r>
            <a:r>
              <a:rPr lang="uk" sz="3500" b="1" i="0" u="none" strike="noStrike" spc="-229" dirty="0" smtClean="0">
                <a:solidFill>
                  <a:srgbClr val="2C1F84"/>
                </a:solidFill>
                <a:latin typeface="Trebuchet MS"/>
                <a:cs typeface="Trebuchet MS"/>
              </a:rPr>
              <a:t>інвестиційними</a:t>
            </a:r>
            <a:r>
              <a:rPr lang="uk" sz="3550" dirty="0">
                <a:latin typeface="Trebuchet MS"/>
                <a:cs typeface="Trebuchet MS"/>
              </a:rPr>
              <a:t> </a:t>
            </a:r>
            <a:r>
              <a:rPr lang="uk" sz="3500" b="1" i="0" u="none" strike="noStrike" spc="-105" dirty="0" smtClean="0">
                <a:solidFill>
                  <a:srgbClr val="2C1F84"/>
                </a:solidFill>
                <a:latin typeface="Trebuchet MS"/>
                <a:cs typeface="Trebuchet MS"/>
              </a:rPr>
              <a:t>можливостями</a:t>
            </a:r>
            <a:r>
              <a:rPr lang="uk" sz="3500" b="1" i="0" u="none" strike="noStrike" spc="-105" dirty="0">
                <a:solidFill>
                  <a:srgbClr val="2C1F84"/>
                </a:solidFill>
                <a:latin typeface="Trebuchet MS"/>
                <a:cs typeface="Trebuchet MS"/>
              </a:rPr>
              <a:t>)</a:t>
            </a:r>
            <a:endParaRPr sz="35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190">
                <a:latin typeface="Trebuchet MS"/>
              </a:rPr>
              <a:t>ТРАНСФОРМАЦІЯ КРАЮ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145518"/>
              </p:ext>
            </p:extLst>
          </p:nvPr>
        </p:nvGraphicFramePr>
        <p:xfrm>
          <a:off x="1219200" y="5303026"/>
          <a:ext cx="12711683" cy="1630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5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9590">
                <a:tc>
                  <a:txBody>
                    <a:bodyPr/>
                    <a:lstStyle/>
                    <a:p>
                      <a:pPr marL="549275" indent="-517525" rtl="0">
                        <a:lnSpc>
                          <a:spcPts val="3685"/>
                        </a:lnSpc>
                        <a:buFont typeface="kiloji"/>
                        <a:buChar char="▪"/>
                        <a:tabLst>
                          <a:tab pos="549275" algn="l"/>
                        </a:tabLst>
                      </a:pPr>
                      <a:r>
                        <a:rPr lang="uk" sz="3200" b="1" i="0" u="none" strike="noStrike" spc="-170" dirty="0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Карловарський край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5565" algn="l" rtl="0">
                        <a:lnSpc>
                          <a:spcPts val="3685"/>
                        </a:lnSpc>
                      </a:pPr>
                      <a:r>
                        <a:rPr lang="uk" sz="3200" b="1" i="0" u="none" strike="noStrike" spc="145" dirty="0" smtClean="0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0020" rtl="0">
                        <a:lnSpc>
                          <a:spcPts val="3685"/>
                        </a:lnSpc>
                      </a:pPr>
                      <a:r>
                        <a:rPr lang="uk" sz="3200" b="1" i="0" u="none" strike="noStrike" spc="-335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15,3 %</a:t>
                      </a:r>
                      <a:endParaRPr sz="3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280" rtl="0">
                        <a:lnSpc>
                          <a:spcPts val="3685"/>
                        </a:lnSpc>
                      </a:pPr>
                      <a:r>
                        <a:rPr lang="uk" sz="3200" b="1" i="0" u="none" strike="noStrike" spc="-90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(242 млн. євро)</a:t>
                      </a:r>
                      <a:endParaRPr sz="3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549275" indent="-517525" rtl="0">
                        <a:lnSpc>
                          <a:spcPct val="100000"/>
                        </a:lnSpc>
                        <a:spcBef>
                          <a:spcPts val="170"/>
                        </a:spcBef>
                        <a:buFont typeface="kiloji"/>
                        <a:buChar char="▪"/>
                        <a:tabLst>
                          <a:tab pos="549275" algn="l"/>
                        </a:tabLst>
                      </a:pPr>
                      <a:r>
                        <a:rPr lang="uk" sz="3200" b="1" i="0" u="none" strike="noStrike" spc="-175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Моравсько-Сілезький край</a:t>
                      </a:r>
                      <a:endParaRPr sz="3200">
                        <a:latin typeface="Trebuchet MS"/>
                        <a:cs typeface="Trebuchet MS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93980" algn="l" rtl="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uk" sz="3200" b="1" i="0" u="none" strike="noStrike" spc="145" dirty="0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L="149225" rtl="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uk" sz="3200" b="1" i="0" u="none" strike="noStrike" spc="-320" dirty="0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46,1 %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L="78105" rtl="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uk" sz="3200" b="1" i="0" u="none" strike="noStrike" spc="-90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(726 млн. євро)</a:t>
                      </a:r>
                      <a:endParaRPr sz="3200">
                        <a:latin typeface="Trebuchet MS"/>
                        <a:cs typeface="Trebuchet MS"/>
                      </a:endParaRPr>
                    </a:p>
                  </a:txBody>
                  <a:tcPr marL="0" marR="0" marT="215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590">
                <a:tc>
                  <a:txBody>
                    <a:bodyPr/>
                    <a:lstStyle/>
                    <a:p>
                      <a:pPr marL="549275" indent="-517525" rtl="0">
                        <a:lnSpc>
                          <a:spcPct val="100000"/>
                        </a:lnSpc>
                        <a:spcBef>
                          <a:spcPts val="170"/>
                        </a:spcBef>
                        <a:buFont typeface="kiloji"/>
                        <a:buChar char="▪"/>
                        <a:tabLst>
                          <a:tab pos="549275" algn="l"/>
                        </a:tabLst>
                      </a:pPr>
                      <a:r>
                        <a:rPr lang="uk" sz="3200" b="1" i="0" u="none" strike="noStrike" spc="-185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Устецький край</a:t>
                      </a:r>
                      <a:endParaRPr sz="3200">
                        <a:latin typeface="Trebuchet MS"/>
                        <a:cs typeface="Trebuchet MS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11430" algn="l" rtl="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uk" sz="3200" b="1" i="0" u="none" strike="noStrike" spc="145" dirty="0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L="191770" rtl="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uk" sz="3200" b="1" i="0" u="none" strike="noStrike" spc="-210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38,6 %</a:t>
                      </a:r>
                      <a:endParaRPr sz="3200">
                        <a:latin typeface="Trebuchet MS"/>
                        <a:cs typeface="Trebuchet MS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L="179070" rtl="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uk" sz="3200" b="1" i="0" u="none" strike="noStrike" spc="-90" dirty="0">
                          <a:solidFill>
                            <a:srgbClr val="2C1F84"/>
                          </a:solidFill>
                          <a:latin typeface="Trebuchet MS"/>
                          <a:cs typeface="Trebuchet MS"/>
                        </a:rPr>
                        <a:t>(607 млн. євро)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215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64565" y="6734657"/>
            <a:ext cx="5668645" cy="2883535"/>
          </a:xfrm>
          <a:prstGeom prst="rect">
            <a:avLst/>
          </a:prstGeom>
        </p:spPr>
        <p:txBody>
          <a:bodyPr vert="horz" wrap="square" lIns="0" tIns="96520" rIns="0" bIns="0" rtlCol="0">
            <a:noAutofit/>
          </a:bodyPr>
          <a:lstStyle/>
          <a:p>
            <a:pPr marL="356870" indent="-344170" rtl="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1" i="0" u="none" strike="noStrike" spc="-215" dirty="0">
                <a:solidFill>
                  <a:srgbClr val="2C1F84"/>
                </a:solidFill>
                <a:latin typeface="Trebuchet MS"/>
                <a:cs typeface="Trebuchet MS"/>
              </a:rPr>
              <a:t>реалізація за допомогою:</a:t>
            </a:r>
            <a:endParaRPr sz="3200" dirty="0">
              <a:latin typeface="Trebuchet MS"/>
              <a:cs typeface="Trebuchet MS"/>
            </a:endParaRPr>
          </a:p>
          <a:p>
            <a:pPr marL="1048385" lvl="1" indent="-459740" rtl="0">
              <a:lnSpc>
                <a:spcPct val="100000"/>
              </a:lnSpc>
              <a:spcBef>
                <a:spcPts val="660"/>
              </a:spcBef>
              <a:buFont typeface="VL PGothic"/>
              <a:buChar char="◦"/>
              <a:tabLst>
                <a:tab pos="1048385" algn="l"/>
              </a:tabLst>
            </a:pPr>
            <a:r>
              <a:rPr lang="uk" sz="3200" b="1" i="0" u="none" strike="noStrike" spc="-155" dirty="0">
                <a:solidFill>
                  <a:srgbClr val="C00D18"/>
                </a:solidFill>
                <a:latin typeface="Trebuchet MS"/>
                <a:cs typeface="Trebuchet MS"/>
              </a:rPr>
              <a:t>стратегічні проєкти</a:t>
            </a:r>
            <a:endParaRPr sz="3200" dirty="0">
              <a:latin typeface="Trebuchet MS"/>
              <a:cs typeface="Trebuchet MS"/>
            </a:endParaRPr>
          </a:p>
          <a:p>
            <a:pPr marL="1048385" lvl="1" indent="-459740" rtl="0">
              <a:lnSpc>
                <a:spcPct val="100000"/>
              </a:lnSpc>
              <a:spcBef>
                <a:spcPts val="660"/>
              </a:spcBef>
              <a:buFont typeface="VL PGothic"/>
              <a:buChar char="◦"/>
              <a:tabLst>
                <a:tab pos="1048385" algn="l"/>
              </a:tabLst>
            </a:pPr>
            <a:r>
              <a:rPr lang="uk" sz="3200" b="1" i="0" u="none" strike="noStrike" spc="-180" dirty="0">
                <a:solidFill>
                  <a:srgbClr val="C00D18"/>
                </a:solidFill>
                <a:latin typeface="Trebuchet MS"/>
                <a:cs typeface="Trebuchet MS"/>
              </a:rPr>
              <a:t>комплексні проєкти</a:t>
            </a:r>
            <a:endParaRPr sz="3200" dirty="0">
              <a:latin typeface="Trebuchet MS"/>
              <a:cs typeface="Trebuchet MS"/>
            </a:endParaRPr>
          </a:p>
          <a:p>
            <a:pPr marL="1048385" lvl="1" indent="-459740" rtl="0">
              <a:lnSpc>
                <a:spcPct val="100000"/>
              </a:lnSpc>
              <a:spcBef>
                <a:spcPts val="660"/>
              </a:spcBef>
              <a:buFont typeface="VL PGothic"/>
              <a:buChar char="◦"/>
              <a:tabLst>
                <a:tab pos="1048385" algn="l"/>
              </a:tabLst>
            </a:pPr>
            <a:r>
              <a:rPr lang="uk" sz="3200" b="1" i="0" u="none" strike="noStrike" spc="-195" dirty="0">
                <a:solidFill>
                  <a:srgbClr val="2C1F84"/>
                </a:solidFill>
                <a:latin typeface="Trebuchet MS"/>
                <a:cs typeface="Trebuchet MS"/>
              </a:rPr>
              <a:t>тематичні конкурси</a:t>
            </a:r>
            <a:endParaRPr sz="3200" dirty="0">
              <a:latin typeface="Trebuchet MS"/>
              <a:cs typeface="Trebuchet MS"/>
            </a:endParaRPr>
          </a:p>
          <a:p>
            <a:pPr marL="1048385" lvl="1" indent="-459740" rtl="0">
              <a:lnSpc>
                <a:spcPct val="100000"/>
              </a:lnSpc>
              <a:spcBef>
                <a:spcPts val="660"/>
              </a:spcBef>
              <a:buFont typeface="VL PGothic"/>
              <a:buChar char="◦"/>
              <a:tabLst>
                <a:tab pos="1048385" algn="l"/>
              </a:tabLst>
            </a:pPr>
            <a:r>
              <a:rPr lang="uk" sz="3200" b="1" i="0" u="none" strike="noStrike" spc="-175" dirty="0">
                <a:solidFill>
                  <a:srgbClr val="2C1F84"/>
                </a:solidFill>
                <a:latin typeface="Trebuchet MS"/>
                <a:cs typeface="Trebuchet MS"/>
              </a:rPr>
              <a:t>фінансові інструменти</a:t>
            </a:r>
            <a:endParaRPr sz="32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64564" y="1827687"/>
            <a:ext cx="17318635" cy="3039110"/>
          </a:xfrm>
          <a:prstGeom prst="rect">
            <a:avLst/>
          </a:prstGeom>
        </p:spPr>
        <p:txBody>
          <a:bodyPr vert="horz" wrap="square" lIns="0" tIns="288925" rIns="0" bIns="0" rtlCol="0">
            <a:noAutofit/>
          </a:bodyPr>
          <a:lstStyle/>
          <a:p>
            <a:pPr marL="363855" rtl="0">
              <a:lnSpc>
                <a:spcPct val="100000"/>
              </a:lnSpc>
              <a:spcBef>
                <a:spcPts val="2275"/>
              </a:spcBef>
            </a:pPr>
            <a:r>
              <a:rPr lang="uk" sz="4900" b="1" i="0" u="none" strike="noStrike" spc="-270" dirty="0">
                <a:solidFill>
                  <a:srgbClr val="C00D18"/>
                </a:solidFill>
                <a:latin typeface="Trebuchet MS"/>
                <a:cs typeface="Trebuchet MS"/>
              </a:rPr>
              <a:t>через Фонд справедливого переходу (ФСП)</a:t>
            </a:r>
            <a:endParaRPr sz="49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1425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1" i="0" u="none" strike="noStrike" spc="-215" dirty="0">
                <a:solidFill>
                  <a:srgbClr val="2C1F84"/>
                </a:solidFill>
                <a:latin typeface="Trebuchet MS"/>
                <a:cs typeface="Trebuchet MS"/>
              </a:rPr>
              <a:t>Впровадження ФСП в Чехії здійснюється на національному рівні (Міністерства навколишнього середовища) = Операційна програма "Справедливий</a:t>
            </a:r>
            <a:endParaRPr sz="3200" dirty="0">
              <a:latin typeface="Trebuchet MS"/>
              <a:cs typeface="Trebuchet MS"/>
            </a:endParaRPr>
          </a:p>
          <a:p>
            <a:pPr marL="356870" rtl="0">
              <a:lnSpc>
                <a:spcPct val="100000"/>
              </a:lnSpc>
              <a:spcBef>
                <a:spcPts val="660"/>
              </a:spcBef>
            </a:pPr>
            <a:r>
              <a:rPr lang="uk" sz="3200" b="1" i="0" u="none" strike="noStrike" spc="-175" dirty="0">
                <a:solidFill>
                  <a:srgbClr val="2C1F84"/>
                </a:solidFill>
                <a:latin typeface="Trebuchet MS"/>
                <a:cs typeface="Trebuchet MS"/>
              </a:rPr>
              <a:t>перехід" (ОПСП)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2065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1" i="0" u="none" strike="noStrike" spc="-170" dirty="0">
                <a:solidFill>
                  <a:srgbClr val="2C1F84"/>
                </a:solidFill>
                <a:latin typeface="Trebuchet MS"/>
                <a:cs typeface="Trebuchet MS"/>
              </a:rPr>
              <a:t>кошти розподіляються між регіонами наступним чином:</a:t>
            </a:r>
            <a:endParaRPr sz="3200" dirty="0">
              <a:latin typeface="Trebuchet MS"/>
              <a:cs typeface="Trebuchet M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8820">
            <a:off x="6039809" y="7267973"/>
            <a:ext cx="3889587" cy="21947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190">
                <a:latin typeface="Trebuchet MS"/>
              </a:rPr>
              <a:t>ТРАНСФОРМАЦІЯ КРАЮ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8746" y="1943100"/>
            <a:ext cx="13766800" cy="757682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270" dirty="0">
                <a:solidFill>
                  <a:srgbClr val="C00D18"/>
                </a:solidFill>
                <a:latin typeface="Trebuchet MS"/>
                <a:cs typeface="Trebuchet MS"/>
              </a:rPr>
              <a:t>через ФСП - стратегічні проєкти</a:t>
            </a:r>
            <a:endParaRPr sz="4900" dirty="0">
              <a:latin typeface="Trebuchet MS"/>
              <a:cs typeface="Trebuchet MS"/>
            </a:endParaRPr>
          </a:p>
          <a:p>
            <a:pPr marL="347980" rtl="0">
              <a:lnSpc>
                <a:spcPct val="100000"/>
              </a:lnSpc>
              <a:spcBef>
                <a:spcPts val="3475"/>
              </a:spcBef>
            </a:pPr>
            <a:r>
              <a:rPr lang="uk" sz="2400" b="1" i="0" u="sng" strike="noStrike" spc="-130" dirty="0">
                <a:solidFill>
                  <a:srgbClr val="2C1F84"/>
                </a:solidFill>
                <a:uFill>
                  <a:solidFill>
                    <a:srgbClr val="2C1F84"/>
                  </a:solidFill>
                </a:uFill>
                <a:latin typeface="Trebuchet MS"/>
                <a:cs typeface="Trebuchet MS"/>
              </a:rPr>
              <a:t>Заявник з державного сектору</a:t>
            </a:r>
            <a:endParaRPr sz="2400" dirty="0">
              <a:latin typeface="Trebuchet MS"/>
              <a:cs typeface="Trebuchet MS"/>
            </a:endParaRPr>
          </a:p>
          <a:p>
            <a:pPr marL="945515" indent="-29908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45515" algn="l"/>
              </a:tabLst>
            </a:pPr>
            <a:r>
              <a:rPr lang="uk" sz="2400" b="1" i="0" u="none" strike="noStrike" spc="-150" dirty="0">
                <a:solidFill>
                  <a:srgbClr val="2C1F84"/>
                </a:solidFill>
                <a:latin typeface="Trebuchet MS"/>
                <a:cs typeface="Trebuchet MS"/>
              </a:rPr>
              <a:t>Інноваційний центр Карлових Вар (КІЦ)</a:t>
            </a:r>
            <a:endParaRPr sz="2400" dirty="0">
              <a:latin typeface="Trebuchet MS"/>
              <a:cs typeface="Trebuchet MS"/>
            </a:endParaRPr>
          </a:p>
          <a:p>
            <a:pPr marL="945515" indent="-29908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45515" algn="l"/>
              </a:tabLst>
            </a:pPr>
            <a:r>
              <a:rPr lang="uk" sz="2400" b="1" i="0" u="none" strike="noStrike" spc="-120" dirty="0">
                <a:solidFill>
                  <a:srgbClr val="2C1F84"/>
                </a:solidFill>
                <a:latin typeface="Trebuchet MS"/>
                <a:cs typeface="Trebuchet MS"/>
              </a:rPr>
              <a:t>Культурні та креативні індустрії - Регіональний офіс культури та творчості - 4K</a:t>
            </a:r>
            <a:endParaRPr sz="2400" dirty="0">
              <a:latin typeface="Trebuchet MS"/>
              <a:cs typeface="Trebuchet MS"/>
            </a:endParaRPr>
          </a:p>
          <a:p>
            <a:pPr marL="945515" indent="-29908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45515" algn="l"/>
              </a:tabLst>
            </a:pPr>
            <a:r>
              <a:rPr lang="uk" sz="2400" b="1" i="0" u="none" strike="noStrike" spc="-60" dirty="0">
                <a:solidFill>
                  <a:srgbClr val="2C1F84"/>
                </a:solidFill>
                <a:latin typeface="Trebuchet MS"/>
                <a:cs typeface="Trebuchet MS"/>
              </a:rPr>
              <a:t>Vl</a:t>
            </a:r>
            <a:r>
              <a:rPr lang="uk" sz="2400" b="1" i="0" u="none" strike="noStrike" spc="-60" dirty="0" smtClean="0">
                <a:solidFill>
                  <a:srgbClr val="2C1F84"/>
                </a:solidFill>
                <a:latin typeface="Trebuchet MS"/>
                <a:cs typeface="Trebuchet MS"/>
              </a:rPr>
              <a:t>: aštovka</a:t>
            </a:r>
            <a:endParaRPr sz="2400" dirty="0">
              <a:latin typeface="Trebuchet MS"/>
              <a:cs typeface="Trebuchet MS"/>
            </a:endParaRPr>
          </a:p>
          <a:p>
            <a:pPr marL="945515" marR="5080" indent="-299085" rtl="0">
              <a:lnSpc>
                <a:spcPct val="118200"/>
              </a:lnSpc>
              <a:buFont typeface="Arial"/>
              <a:buChar char="•"/>
              <a:tabLst>
                <a:tab pos="945515" algn="l"/>
              </a:tabLst>
            </a:pPr>
            <a:r>
              <a:rPr lang="uk" sz="2400" b="1" i="0" u="none" strike="noStrike" spc="-160" dirty="0">
                <a:solidFill>
                  <a:srgbClr val="2C1F84"/>
                </a:solidFill>
                <a:latin typeface="Trebuchet MS"/>
                <a:cs typeface="Trebuchet MS"/>
              </a:rPr>
              <a:t>Реконструкція та модернізація Середньої школи декоративно-прикладного мистецтва по роботі з керамікою та склом в Карлових Варах</a:t>
            </a:r>
            <a:endParaRPr sz="2400" dirty="0">
              <a:latin typeface="Trebuchet MS"/>
              <a:cs typeface="Trebuchet MS"/>
            </a:endParaRPr>
          </a:p>
          <a:p>
            <a:pPr marL="945515" indent="-29908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45515" algn="l"/>
              </a:tabLst>
            </a:pPr>
            <a:r>
              <a:rPr lang="uk" sz="2400" b="1" i="0" u="none" strike="noStrike" spc="-165" dirty="0">
                <a:solidFill>
                  <a:srgbClr val="2C1F84"/>
                </a:solidFill>
                <a:latin typeface="Trebuchet MS"/>
                <a:cs typeface="Trebuchet MS"/>
              </a:rPr>
              <a:t>Реконструйовано готель Horský hotel Klínovec та його околиці</a:t>
            </a:r>
            <a:endParaRPr sz="2400" dirty="0">
              <a:latin typeface="Trebuchet MS"/>
              <a:cs typeface="Trebuchet MS"/>
            </a:endParaRPr>
          </a:p>
          <a:p>
            <a:pPr marL="945515" indent="-29908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45515" algn="l"/>
              </a:tabLst>
            </a:pPr>
            <a:r>
              <a:rPr lang="uk" sz="2400" b="1" i="0" u="none" strike="noStrike" spc="-165" dirty="0">
                <a:solidFill>
                  <a:srgbClr val="2C1F84"/>
                </a:solidFill>
                <a:latin typeface="Trebuchet MS"/>
                <a:cs typeface="Trebuchet MS"/>
              </a:rPr>
              <a:t>Науково-дослідний центр курортології (CLV)</a:t>
            </a:r>
            <a:endParaRPr sz="2400" dirty="0">
              <a:latin typeface="Trebuchet MS"/>
              <a:cs typeface="Trebuchet MS"/>
            </a:endParaRPr>
          </a:p>
          <a:p>
            <a:pPr marL="945515" indent="-29908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45515" algn="l"/>
              </a:tabLst>
            </a:pPr>
            <a:r>
              <a:rPr lang="uk" sz="2400" b="1" i="0" u="none" strike="noStrike" spc="-150" dirty="0">
                <a:solidFill>
                  <a:srgbClr val="2C1F84"/>
                </a:solidFill>
                <a:latin typeface="Trebuchet MS"/>
                <a:cs typeface="Trebuchet MS"/>
              </a:rPr>
              <a:t>Розумний ландшафт 2030+</a:t>
            </a:r>
            <a:endParaRPr sz="2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10"/>
              </a:spcBef>
              <a:buClr>
                <a:srgbClr val="2C1F84"/>
              </a:buClr>
              <a:buFont typeface="Arial"/>
              <a:buChar char="•"/>
            </a:pPr>
            <a:endParaRPr sz="2400" dirty="0">
              <a:latin typeface="Trebuchet MS"/>
              <a:cs typeface="Trebuchet MS"/>
            </a:endParaRPr>
          </a:p>
          <a:p>
            <a:pPr marL="347980" rtl="0">
              <a:lnSpc>
                <a:spcPct val="100000"/>
              </a:lnSpc>
            </a:pPr>
            <a:r>
              <a:rPr lang="uk" sz="2400" b="1" i="0" u="sng" strike="noStrike" spc="-130" dirty="0">
                <a:solidFill>
                  <a:srgbClr val="2C1F84"/>
                </a:solidFill>
                <a:uFill>
                  <a:solidFill>
                    <a:srgbClr val="2C1F84"/>
                  </a:solidFill>
                </a:uFill>
                <a:latin typeface="Trebuchet MS"/>
                <a:cs typeface="Trebuchet MS"/>
              </a:rPr>
              <a:t>Заявник з приватного сектора</a:t>
            </a:r>
            <a:endParaRPr sz="2400" dirty="0">
              <a:latin typeface="Trebuchet MS"/>
              <a:cs typeface="Trebuchet MS"/>
            </a:endParaRPr>
          </a:p>
          <a:p>
            <a:pPr marL="945515" indent="-29908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45515" algn="l"/>
              </a:tabLst>
            </a:pPr>
            <a:r>
              <a:rPr lang="uk" sz="2400" b="1" i="0" u="none" strike="noStrike" spc="-145" dirty="0">
                <a:solidFill>
                  <a:srgbClr val="2C1F84"/>
                </a:solidFill>
                <a:latin typeface="Trebuchet MS"/>
                <a:cs typeface="Trebuchet MS"/>
              </a:rPr>
              <a:t>Інвестиції та екологічний розвиток Соколовська</a:t>
            </a:r>
            <a:endParaRPr sz="2400" dirty="0">
              <a:latin typeface="Trebuchet MS"/>
              <a:cs typeface="Trebuchet MS"/>
            </a:endParaRPr>
          </a:p>
          <a:p>
            <a:pPr marL="945515" indent="-29908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45515" algn="l"/>
              </a:tabLst>
            </a:pPr>
            <a:r>
              <a:rPr lang="uk" sz="2400" b="1" i="0" u="none" strike="noStrike" spc="-155" dirty="0">
                <a:solidFill>
                  <a:srgbClr val="2C1F84"/>
                </a:solidFill>
                <a:latin typeface="Trebuchet MS"/>
                <a:cs typeface="Trebuchet MS"/>
              </a:rPr>
              <a:t>Стійке відродження та ресоціалізація об'єкта в Медарді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2" y="4"/>
            <a:ext cx="18287998" cy="102869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9805" y="8218169"/>
            <a:ext cx="2698014" cy="54356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3400" b="0" i="0" u="none" strike="noStrike" spc="-130" dirty="0">
                <a:solidFill>
                  <a:srgbClr val="FFFFFF"/>
                </a:solidFill>
                <a:latin typeface="Trebuchet MS"/>
                <a:cs typeface="Trebuchet MS"/>
              </a:rPr>
              <a:t>Карлові Вари</a:t>
            </a:r>
            <a:endParaRPr sz="34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86150" y="644651"/>
            <a:ext cx="14201775" cy="8736965"/>
            <a:chOff x="3486150" y="644651"/>
            <a:chExt cx="14201775" cy="8736965"/>
          </a:xfrm>
        </p:grpSpPr>
        <p:sp>
          <p:nvSpPr>
            <p:cNvPr id="6" name="object 6"/>
            <p:cNvSpPr/>
            <p:nvPr/>
          </p:nvSpPr>
          <p:spPr>
            <a:xfrm>
              <a:off x="3486150" y="9209952"/>
              <a:ext cx="421005" cy="171450"/>
            </a:xfrm>
            <a:custGeom>
              <a:avLst/>
              <a:gdLst/>
              <a:ahLst/>
              <a:cxnLst/>
              <a:rect l="l" t="t" r="r" b="b"/>
              <a:pathLst>
                <a:path w="421004" h="171450">
                  <a:moveTo>
                    <a:pt x="362708" y="85685"/>
                  </a:moveTo>
                  <a:lnTo>
                    <a:pt x="302895" y="138022"/>
                  </a:lnTo>
                  <a:lnTo>
                    <a:pt x="298330" y="144033"/>
                  </a:lnTo>
                  <a:lnTo>
                    <a:pt x="296481" y="151093"/>
                  </a:lnTo>
                  <a:lnTo>
                    <a:pt x="297394" y="158338"/>
                  </a:lnTo>
                  <a:lnTo>
                    <a:pt x="301116" y="164907"/>
                  </a:lnTo>
                  <a:lnTo>
                    <a:pt x="307145" y="169498"/>
                  </a:lnTo>
                  <a:lnTo>
                    <a:pt x="314198" y="171365"/>
                  </a:lnTo>
                  <a:lnTo>
                    <a:pt x="321440" y="170451"/>
                  </a:lnTo>
                  <a:lnTo>
                    <a:pt x="328040" y="166698"/>
                  </a:lnTo>
                  <a:lnTo>
                    <a:pt x="398853" y="104735"/>
                  </a:lnTo>
                  <a:lnTo>
                    <a:pt x="391667" y="104735"/>
                  </a:lnTo>
                  <a:lnTo>
                    <a:pt x="391667" y="100023"/>
                  </a:lnTo>
                  <a:lnTo>
                    <a:pt x="379095" y="100023"/>
                  </a:lnTo>
                  <a:lnTo>
                    <a:pt x="362708" y="85685"/>
                  </a:lnTo>
                  <a:close/>
                </a:path>
                <a:path w="421004" h="171450">
                  <a:moveTo>
                    <a:pt x="340936" y="66635"/>
                  </a:moveTo>
                  <a:lnTo>
                    <a:pt x="0" y="66635"/>
                  </a:lnTo>
                  <a:lnTo>
                    <a:pt x="0" y="104735"/>
                  </a:lnTo>
                  <a:lnTo>
                    <a:pt x="340936" y="104735"/>
                  </a:lnTo>
                  <a:lnTo>
                    <a:pt x="362708" y="85685"/>
                  </a:lnTo>
                  <a:lnTo>
                    <a:pt x="340936" y="66635"/>
                  </a:lnTo>
                  <a:close/>
                </a:path>
                <a:path w="421004" h="171450">
                  <a:moveTo>
                    <a:pt x="398853" y="66635"/>
                  </a:moveTo>
                  <a:lnTo>
                    <a:pt x="391667" y="66635"/>
                  </a:lnTo>
                  <a:lnTo>
                    <a:pt x="391667" y="104735"/>
                  </a:lnTo>
                  <a:lnTo>
                    <a:pt x="398853" y="104735"/>
                  </a:lnTo>
                  <a:lnTo>
                    <a:pt x="420624" y="85685"/>
                  </a:lnTo>
                  <a:lnTo>
                    <a:pt x="398853" y="66635"/>
                  </a:lnTo>
                  <a:close/>
                </a:path>
                <a:path w="421004" h="171450">
                  <a:moveTo>
                    <a:pt x="379095" y="71347"/>
                  </a:moveTo>
                  <a:lnTo>
                    <a:pt x="362708" y="85685"/>
                  </a:lnTo>
                  <a:lnTo>
                    <a:pt x="379095" y="100023"/>
                  </a:lnTo>
                  <a:lnTo>
                    <a:pt x="379095" y="71347"/>
                  </a:lnTo>
                  <a:close/>
                </a:path>
                <a:path w="421004" h="171450">
                  <a:moveTo>
                    <a:pt x="391667" y="71347"/>
                  </a:moveTo>
                  <a:lnTo>
                    <a:pt x="379095" y="71347"/>
                  </a:lnTo>
                  <a:lnTo>
                    <a:pt x="379095" y="100023"/>
                  </a:lnTo>
                  <a:lnTo>
                    <a:pt x="391667" y="100023"/>
                  </a:lnTo>
                  <a:lnTo>
                    <a:pt x="391667" y="71347"/>
                  </a:lnTo>
                  <a:close/>
                </a:path>
                <a:path w="421004" h="171450">
                  <a:moveTo>
                    <a:pt x="314198" y="0"/>
                  </a:moveTo>
                  <a:lnTo>
                    <a:pt x="307145" y="1869"/>
                  </a:lnTo>
                  <a:lnTo>
                    <a:pt x="301116" y="6462"/>
                  </a:lnTo>
                  <a:lnTo>
                    <a:pt x="297394" y="13031"/>
                  </a:lnTo>
                  <a:lnTo>
                    <a:pt x="296481" y="20277"/>
                  </a:lnTo>
                  <a:lnTo>
                    <a:pt x="298330" y="27336"/>
                  </a:lnTo>
                  <a:lnTo>
                    <a:pt x="302895" y="33348"/>
                  </a:lnTo>
                  <a:lnTo>
                    <a:pt x="362708" y="85685"/>
                  </a:lnTo>
                  <a:lnTo>
                    <a:pt x="379095" y="71347"/>
                  </a:lnTo>
                  <a:lnTo>
                    <a:pt x="391667" y="71347"/>
                  </a:lnTo>
                  <a:lnTo>
                    <a:pt x="391667" y="66635"/>
                  </a:lnTo>
                  <a:lnTo>
                    <a:pt x="398853" y="66635"/>
                  </a:lnTo>
                  <a:lnTo>
                    <a:pt x="328040" y="4672"/>
                  </a:lnTo>
                  <a:lnTo>
                    <a:pt x="321440" y="913"/>
                  </a:lnTo>
                  <a:lnTo>
                    <a:pt x="314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350245" y="663701"/>
              <a:ext cx="7318248" cy="57988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350245" y="663701"/>
              <a:ext cx="7318375" cy="5798820"/>
            </a:xfrm>
            <a:custGeom>
              <a:avLst/>
              <a:gdLst/>
              <a:ahLst/>
              <a:cxnLst/>
              <a:rect l="l" t="t" r="r" b="b"/>
              <a:pathLst>
                <a:path w="7318375" h="5798820">
                  <a:moveTo>
                    <a:pt x="211074" y="0"/>
                  </a:moveTo>
                  <a:lnTo>
                    <a:pt x="7107173" y="0"/>
                  </a:lnTo>
                  <a:lnTo>
                    <a:pt x="7155575" y="5573"/>
                  </a:lnTo>
                  <a:lnTo>
                    <a:pt x="7200004" y="21451"/>
                  </a:lnTo>
                  <a:lnTo>
                    <a:pt x="7239195" y="46366"/>
                  </a:lnTo>
                  <a:lnTo>
                    <a:pt x="7271881" y="79052"/>
                  </a:lnTo>
                  <a:lnTo>
                    <a:pt x="7296796" y="118243"/>
                  </a:lnTo>
                  <a:lnTo>
                    <a:pt x="7312674" y="162672"/>
                  </a:lnTo>
                  <a:lnTo>
                    <a:pt x="7318248" y="211074"/>
                  </a:lnTo>
                  <a:lnTo>
                    <a:pt x="7318248" y="5587746"/>
                  </a:lnTo>
                  <a:lnTo>
                    <a:pt x="7312674" y="5636147"/>
                  </a:lnTo>
                  <a:lnTo>
                    <a:pt x="7296796" y="5680576"/>
                  </a:lnTo>
                  <a:lnTo>
                    <a:pt x="7271881" y="5719767"/>
                  </a:lnTo>
                  <a:lnTo>
                    <a:pt x="7239195" y="5752453"/>
                  </a:lnTo>
                  <a:lnTo>
                    <a:pt x="7200004" y="5777368"/>
                  </a:lnTo>
                  <a:lnTo>
                    <a:pt x="7155575" y="5793246"/>
                  </a:lnTo>
                  <a:lnTo>
                    <a:pt x="7107173" y="5798820"/>
                  </a:lnTo>
                  <a:lnTo>
                    <a:pt x="211074" y="5798820"/>
                  </a:lnTo>
                  <a:lnTo>
                    <a:pt x="162672" y="5793246"/>
                  </a:lnTo>
                  <a:lnTo>
                    <a:pt x="118243" y="5777368"/>
                  </a:lnTo>
                  <a:lnTo>
                    <a:pt x="79052" y="5752453"/>
                  </a:lnTo>
                  <a:lnTo>
                    <a:pt x="46366" y="5719767"/>
                  </a:lnTo>
                  <a:lnTo>
                    <a:pt x="21451" y="5680576"/>
                  </a:lnTo>
                  <a:lnTo>
                    <a:pt x="5573" y="5636147"/>
                  </a:lnTo>
                  <a:lnTo>
                    <a:pt x="0" y="5587746"/>
                  </a:lnTo>
                  <a:lnTo>
                    <a:pt x="0" y="211074"/>
                  </a:lnTo>
                  <a:lnTo>
                    <a:pt x="5573" y="162672"/>
                  </a:lnTo>
                  <a:lnTo>
                    <a:pt x="21451" y="118243"/>
                  </a:lnTo>
                  <a:lnTo>
                    <a:pt x="46366" y="79052"/>
                  </a:lnTo>
                  <a:lnTo>
                    <a:pt x="79052" y="46366"/>
                  </a:lnTo>
                  <a:lnTo>
                    <a:pt x="118243" y="21451"/>
                  </a:lnTo>
                  <a:lnTo>
                    <a:pt x="162672" y="5573"/>
                  </a:lnTo>
                  <a:lnTo>
                    <a:pt x="211074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486394" y="5398769"/>
              <a:ext cx="3639311" cy="36377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486394" y="5398769"/>
              <a:ext cx="3639820" cy="3637915"/>
            </a:xfrm>
            <a:custGeom>
              <a:avLst/>
              <a:gdLst/>
              <a:ahLst/>
              <a:cxnLst/>
              <a:rect l="l" t="t" r="r" b="b"/>
              <a:pathLst>
                <a:path w="3639820" h="3637915">
                  <a:moveTo>
                    <a:pt x="219075" y="0"/>
                  </a:moveTo>
                  <a:lnTo>
                    <a:pt x="3420236" y="0"/>
                  </a:lnTo>
                  <a:lnTo>
                    <a:pt x="3470441" y="5783"/>
                  </a:lnTo>
                  <a:lnTo>
                    <a:pt x="3516542" y="22260"/>
                  </a:lnTo>
                  <a:lnTo>
                    <a:pt x="3557220" y="48115"/>
                  </a:lnTo>
                  <a:lnTo>
                    <a:pt x="3591156" y="82038"/>
                  </a:lnTo>
                  <a:lnTo>
                    <a:pt x="3617029" y="122714"/>
                  </a:lnTo>
                  <a:lnTo>
                    <a:pt x="3633521" y="168830"/>
                  </a:lnTo>
                  <a:lnTo>
                    <a:pt x="3639311" y="219075"/>
                  </a:lnTo>
                  <a:lnTo>
                    <a:pt x="3639311" y="3418713"/>
                  </a:lnTo>
                  <a:lnTo>
                    <a:pt x="3633521" y="3468957"/>
                  </a:lnTo>
                  <a:lnTo>
                    <a:pt x="3617029" y="3515073"/>
                  </a:lnTo>
                  <a:lnTo>
                    <a:pt x="3591156" y="3555749"/>
                  </a:lnTo>
                  <a:lnTo>
                    <a:pt x="3557220" y="3589672"/>
                  </a:lnTo>
                  <a:lnTo>
                    <a:pt x="3516542" y="3615527"/>
                  </a:lnTo>
                  <a:lnTo>
                    <a:pt x="3470441" y="3632004"/>
                  </a:lnTo>
                  <a:lnTo>
                    <a:pt x="3420236" y="3637788"/>
                  </a:lnTo>
                  <a:lnTo>
                    <a:pt x="219075" y="3637788"/>
                  </a:lnTo>
                  <a:lnTo>
                    <a:pt x="168870" y="3632004"/>
                  </a:lnTo>
                  <a:lnTo>
                    <a:pt x="122769" y="3615527"/>
                  </a:lnTo>
                  <a:lnTo>
                    <a:pt x="82091" y="3589672"/>
                  </a:lnTo>
                  <a:lnTo>
                    <a:pt x="48155" y="3555749"/>
                  </a:lnTo>
                  <a:lnTo>
                    <a:pt x="22282" y="3515073"/>
                  </a:lnTo>
                  <a:lnTo>
                    <a:pt x="5790" y="3468957"/>
                  </a:lnTo>
                  <a:lnTo>
                    <a:pt x="0" y="3418713"/>
                  </a:lnTo>
                  <a:lnTo>
                    <a:pt x="0" y="219075"/>
                  </a:lnTo>
                  <a:lnTo>
                    <a:pt x="5790" y="168830"/>
                  </a:lnTo>
                  <a:lnTo>
                    <a:pt x="22282" y="122714"/>
                  </a:lnTo>
                  <a:lnTo>
                    <a:pt x="48155" y="82038"/>
                  </a:lnTo>
                  <a:lnTo>
                    <a:pt x="82091" y="48115"/>
                  </a:lnTo>
                  <a:lnTo>
                    <a:pt x="122769" y="22260"/>
                  </a:lnTo>
                  <a:lnTo>
                    <a:pt x="168870" y="5783"/>
                  </a:lnTo>
                  <a:lnTo>
                    <a:pt x="219075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6150" y="7579309"/>
              <a:ext cx="421005" cy="1311275"/>
            </a:xfrm>
            <a:custGeom>
              <a:avLst/>
              <a:gdLst/>
              <a:ahLst/>
              <a:cxnLst/>
              <a:rect l="l" t="t" r="r" b="b"/>
              <a:pathLst>
                <a:path w="421004" h="1311275">
                  <a:moveTo>
                    <a:pt x="420624" y="1225613"/>
                  </a:moveTo>
                  <a:lnTo>
                    <a:pt x="398856" y="1206550"/>
                  </a:lnTo>
                  <a:lnTo>
                    <a:pt x="328041" y="1144574"/>
                  </a:lnTo>
                  <a:lnTo>
                    <a:pt x="321437" y="1140853"/>
                  </a:lnTo>
                  <a:lnTo>
                    <a:pt x="314198" y="1139939"/>
                  </a:lnTo>
                  <a:lnTo>
                    <a:pt x="307136" y="1141793"/>
                  </a:lnTo>
                  <a:lnTo>
                    <a:pt x="301117" y="1146352"/>
                  </a:lnTo>
                  <a:lnTo>
                    <a:pt x="297383" y="1152956"/>
                  </a:lnTo>
                  <a:lnTo>
                    <a:pt x="296481" y="1160195"/>
                  </a:lnTo>
                  <a:lnTo>
                    <a:pt x="298323" y="1167257"/>
                  </a:lnTo>
                  <a:lnTo>
                    <a:pt x="302895" y="1173276"/>
                  </a:lnTo>
                  <a:lnTo>
                    <a:pt x="340906" y="1206550"/>
                  </a:lnTo>
                  <a:lnTo>
                    <a:pt x="0" y="1206550"/>
                  </a:lnTo>
                  <a:lnTo>
                    <a:pt x="0" y="1244650"/>
                  </a:lnTo>
                  <a:lnTo>
                    <a:pt x="340918" y="1244650"/>
                  </a:lnTo>
                  <a:lnTo>
                    <a:pt x="302895" y="1277924"/>
                  </a:lnTo>
                  <a:lnTo>
                    <a:pt x="298323" y="1283957"/>
                  </a:lnTo>
                  <a:lnTo>
                    <a:pt x="296481" y="1291005"/>
                  </a:lnTo>
                  <a:lnTo>
                    <a:pt x="297383" y="1298257"/>
                  </a:lnTo>
                  <a:lnTo>
                    <a:pt x="301117" y="1304848"/>
                  </a:lnTo>
                  <a:lnTo>
                    <a:pt x="307136" y="1309420"/>
                  </a:lnTo>
                  <a:lnTo>
                    <a:pt x="314198" y="1311262"/>
                  </a:lnTo>
                  <a:lnTo>
                    <a:pt x="321437" y="1310360"/>
                  </a:lnTo>
                  <a:lnTo>
                    <a:pt x="328041" y="1306626"/>
                  </a:lnTo>
                  <a:lnTo>
                    <a:pt x="398856" y="1244650"/>
                  </a:lnTo>
                  <a:lnTo>
                    <a:pt x="420624" y="1225613"/>
                  </a:lnTo>
                  <a:close/>
                </a:path>
                <a:path w="421004" h="1311275">
                  <a:moveTo>
                    <a:pt x="420624" y="672388"/>
                  </a:moveTo>
                  <a:lnTo>
                    <a:pt x="398856" y="653338"/>
                  </a:lnTo>
                  <a:lnTo>
                    <a:pt x="328041" y="591362"/>
                  </a:lnTo>
                  <a:lnTo>
                    <a:pt x="321437" y="587641"/>
                  </a:lnTo>
                  <a:lnTo>
                    <a:pt x="296481" y="606983"/>
                  </a:lnTo>
                  <a:lnTo>
                    <a:pt x="298323" y="614045"/>
                  </a:lnTo>
                  <a:lnTo>
                    <a:pt x="302895" y="620064"/>
                  </a:lnTo>
                  <a:lnTo>
                    <a:pt x="340906" y="653338"/>
                  </a:lnTo>
                  <a:lnTo>
                    <a:pt x="0" y="653338"/>
                  </a:lnTo>
                  <a:lnTo>
                    <a:pt x="0" y="691438"/>
                  </a:lnTo>
                  <a:lnTo>
                    <a:pt x="340906" y="691438"/>
                  </a:lnTo>
                  <a:lnTo>
                    <a:pt x="302895" y="724712"/>
                  </a:lnTo>
                  <a:lnTo>
                    <a:pt x="298323" y="730745"/>
                  </a:lnTo>
                  <a:lnTo>
                    <a:pt x="296481" y="737793"/>
                  </a:lnTo>
                  <a:lnTo>
                    <a:pt x="297383" y="745045"/>
                  </a:lnTo>
                  <a:lnTo>
                    <a:pt x="301117" y="751636"/>
                  </a:lnTo>
                  <a:lnTo>
                    <a:pt x="307136" y="756208"/>
                  </a:lnTo>
                  <a:lnTo>
                    <a:pt x="314198" y="758050"/>
                  </a:lnTo>
                  <a:lnTo>
                    <a:pt x="321437" y="757148"/>
                  </a:lnTo>
                  <a:lnTo>
                    <a:pt x="328041" y="753414"/>
                  </a:lnTo>
                  <a:lnTo>
                    <a:pt x="398856" y="691438"/>
                  </a:lnTo>
                  <a:lnTo>
                    <a:pt x="420624" y="672388"/>
                  </a:lnTo>
                  <a:close/>
                </a:path>
                <a:path w="421004" h="1311275">
                  <a:moveTo>
                    <a:pt x="420624" y="85648"/>
                  </a:moveTo>
                  <a:lnTo>
                    <a:pt x="398856" y="66598"/>
                  </a:lnTo>
                  <a:lnTo>
                    <a:pt x="328041" y="4622"/>
                  </a:lnTo>
                  <a:lnTo>
                    <a:pt x="321437" y="901"/>
                  </a:lnTo>
                  <a:lnTo>
                    <a:pt x="296481" y="20256"/>
                  </a:lnTo>
                  <a:lnTo>
                    <a:pt x="298323" y="27305"/>
                  </a:lnTo>
                  <a:lnTo>
                    <a:pt x="302895" y="33324"/>
                  </a:lnTo>
                  <a:lnTo>
                    <a:pt x="340906" y="66598"/>
                  </a:lnTo>
                  <a:lnTo>
                    <a:pt x="0" y="66598"/>
                  </a:lnTo>
                  <a:lnTo>
                    <a:pt x="0" y="104698"/>
                  </a:lnTo>
                  <a:lnTo>
                    <a:pt x="340906" y="104698"/>
                  </a:lnTo>
                  <a:lnTo>
                    <a:pt x="302895" y="137972"/>
                  </a:lnTo>
                  <a:lnTo>
                    <a:pt x="298323" y="144005"/>
                  </a:lnTo>
                  <a:lnTo>
                    <a:pt x="296481" y="151053"/>
                  </a:lnTo>
                  <a:lnTo>
                    <a:pt x="297383" y="158305"/>
                  </a:lnTo>
                  <a:lnTo>
                    <a:pt x="301117" y="164896"/>
                  </a:lnTo>
                  <a:lnTo>
                    <a:pt x="307136" y="169468"/>
                  </a:lnTo>
                  <a:lnTo>
                    <a:pt x="314198" y="171310"/>
                  </a:lnTo>
                  <a:lnTo>
                    <a:pt x="321437" y="170408"/>
                  </a:lnTo>
                  <a:lnTo>
                    <a:pt x="328041" y="166674"/>
                  </a:lnTo>
                  <a:lnTo>
                    <a:pt x="398856" y="104698"/>
                  </a:lnTo>
                  <a:lnTo>
                    <a:pt x="420624" y="85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4267" y="1280870"/>
            <a:ext cx="11698733" cy="1245870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uk" sz="66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КАРЛОВАРСЬКИЙ КРАЙ</a:t>
            </a:r>
            <a:endParaRPr sz="66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9805" y="2843616"/>
            <a:ext cx="9378595" cy="1805305"/>
          </a:xfrm>
          <a:prstGeom prst="rect">
            <a:avLst/>
          </a:prstGeom>
        </p:spPr>
        <p:txBody>
          <a:bodyPr vert="horz" wrap="square" lIns="0" tIns="140335" rIns="0" bIns="0" rtlCol="0">
            <a:noAutofit/>
          </a:bodyPr>
          <a:lstStyle/>
          <a:p>
            <a:pPr marL="1270" algn="ctr" rtl="0">
              <a:lnSpc>
                <a:spcPct val="100000"/>
              </a:lnSpc>
              <a:spcBef>
                <a:spcPts val="1105"/>
              </a:spcBef>
            </a:pPr>
            <a:r>
              <a:rPr lang="uk" sz="5000" b="1" i="0" u="none" strike="noStrike" spc="-375" dirty="0">
                <a:solidFill>
                  <a:srgbClr val="C00D18"/>
                </a:solidFill>
                <a:latin typeface="Trebuchet MS"/>
                <a:cs typeface="Trebuchet MS"/>
              </a:rPr>
              <a:t>ласкаво просимо в регіон </a:t>
            </a:r>
            <a:r>
              <a:rPr lang="uk" sz="5000" b="1" i="0" u="none" strike="noStrike" spc="-375" dirty="0" smtClean="0">
                <a:solidFill>
                  <a:srgbClr val="C00D18"/>
                </a:solidFill>
                <a:latin typeface="Trebuchet MS"/>
                <a:cs typeface="Trebuchet MS"/>
              </a:rPr>
              <a:t>курортів</a:t>
            </a:r>
            <a:r>
              <a:rPr lang="en-US" sz="5000" dirty="0">
                <a:latin typeface="Trebuchet MS"/>
                <a:cs typeface="Trebuchet MS"/>
              </a:rPr>
              <a:t> </a:t>
            </a:r>
            <a:r>
              <a:rPr lang="uk" sz="5000" b="1" i="0" u="none" strike="noStrike" spc="-220" dirty="0" smtClean="0">
                <a:solidFill>
                  <a:srgbClr val="C00D18"/>
                </a:solidFill>
                <a:latin typeface="Trebuchet MS"/>
                <a:cs typeface="Trebuchet MS"/>
              </a:rPr>
              <a:t>і </a:t>
            </a:r>
            <a:r>
              <a:rPr lang="uk" sz="5000" b="1" i="0" u="none" strike="noStrike" spc="-220" dirty="0">
                <a:solidFill>
                  <a:srgbClr val="C00D18"/>
                </a:solidFill>
                <a:latin typeface="Trebuchet MS"/>
                <a:cs typeface="Trebuchet MS"/>
              </a:rPr>
              <a:t>природних лікувальних вод</a:t>
            </a:r>
            <a:endParaRPr sz="5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61282" y="7359014"/>
            <a:ext cx="2297430" cy="226187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07900"/>
              </a:lnSpc>
              <a:spcBef>
                <a:spcPts val="100"/>
              </a:spcBef>
            </a:pPr>
            <a:r>
              <a:rPr lang="uk" sz="3400" b="0" i="0" u="none" strike="noStrike" spc="-10" dirty="0">
                <a:solidFill>
                  <a:srgbClr val="FFFFFF"/>
                </a:solidFill>
                <a:latin typeface="Trebuchet MS"/>
                <a:cs typeface="Trebuchet MS"/>
              </a:rPr>
              <a:t>Прага Дрезден Відень Київ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78350" y="7326581"/>
            <a:ext cx="1543685" cy="2261870"/>
          </a:xfrm>
          <a:prstGeom prst="rect">
            <a:avLst/>
          </a:prstGeom>
        </p:spPr>
        <p:txBody>
          <a:bodyPr vert="horz" wrap="square" lIns="0" tIns="53975" rIns="0" bIns="0" rtlCol="0">
            <a:noAutofit/>
          </a:bodyPr>
          <a:lstStyle/>
          <a:p>
            <a:pPr marR="5715" algn="r" rtl="0">
              <a:lnSpc>
                <a:spcPct val="100000"/>
              </a:lnSpc>
              <a:spcBef>
                <a:spcPts val="425"/>
              </a:spcBef>
            </a:pPr>
            <a:r>
              <a:rPr lang="uk" sz="3400" b="0" i="0" u="none" strike="noStrike" spc="-170" dirty="0">
                <a:solidFill>
                  <a:srgbClr val="FFFFFF"/>
                </a:solidFill>
                <a:latin typeface="Trebuchet MS"/>
                <a:cs typeface="Trebuchet MS"/>
              </a:rPr>
              <a:t>128 км</a:t>
            </a:r>
            <a:endParaRPr sz="3400" dirty="0">
              <a:latin typeface="Trebuchet MS"/>
              <a:cs typeface="Trebuchet MS"/>
            </a:endParaRPr>
          </a:p>
          <a:p>
            <a:pPr marR="5715" algn="r" rtl="0">
              <a:lnSpc>
                <a:spcPct val="100000"/>
              </a:lnSpc>
              <a:spcBef>
                <a:spcPts val="320"/>
              </a:spcBef>
            </a:pPr>
            <a:r>
              <a:rPr lang="uk" sz="3400" b="0" i="0" u="none" strike="noStrike" spc="-245" dirty="0">
                <a:solidFill>
                  <a:srgbClr val="FFFFFF"/>
                </a:solidFill>
                <a:latin typeface="Trebuchet MS"/>
                <a:cs typeface="Trebuchet MS"/>
              </a:rPr>
              <a:t>170 км</a:t>
            </a:r>
            <a:endParaRPr sz="3400" dirty="0">
              <a:latin typeface="Trebuchet MS"/>
              <a:cs typeface="Trebuchet MS"/>
            </a:endParaRPr>
          </a:p>
          <a:p>
            <a:pPr marR="5080" algn="r" rtl="0">
              <a:lnSpc>
                <a:spcPct val="100000"/>
              </a:lnSpc>
              <a:spcBef>
                <a:spcPts val="315"/>
              </a:spcBef>
            </a:pPr>
            <a:r>
              <a:rPr lang="uk" sz="3400" b="0" i="0" u="none" strike="noStrike" spc="-45" dirty="0">
                <a:solidFill>
                  <a:srgbClr val="FFFFFF"/>
                </a:solidFill>
                <a:latin typeface="Trebuchet MS"/>
                <a:cs typeface="Trebuchet MS"/>
              </a:rPr>
              <a:t>462 км</a:t>
            </a:r>
            <a:endParaRPr sz="3400" dirty="0">
              <a:latin typeface="Trebuchet MS"/>
              <a:cs typeface="Trebuchet MS"/>
            </a:endParaRPr>
          </a:p>
          <a:p>
            <a:pPr marR="6350" algn="r" rtl="0">
              <a:lnSpc>
                <a:spcPct val="100000"/>
              </a:lnSpc>
              <a:spcBef>
                <a:spcPts val="325"/>
              </a:spcBef>
            </a:pPr>
            <a:r>
              <a:rPr lang="uk" sz="3400" b="0" i="0" u="none" strike="noStrike" spc="-484" dirty="0">
                <a:solidFill>
                  <a:srgbClr val="FFFFFF"/>
                </a:solidFill>
                <a:latin typeface="Trebuchet MS"/>
                <a:cs typeface="Trebuchet MS"/>
              </a:rPr>
              <a:t>1555 км</a:t>
            </a:r>
            <a:endParaRPr sz="3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51503" y="2753867"/>
            <a:ext cx="13303250" cy="6917690"/>
            <a:chOff x="3651503" y="2753867"/>
            <a:chExt cx="13303250" cy="691769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651503" y="2753867"/>
              <a:ext cx="13302996" cy="69174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025627" y="2753867"/>
              <a:ext cx="2877311" cy="112013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/>
          <a:stretch>
            <a:fillRect/>
          </a:stretch>
        </p:blipFill>
        <p:spPr>
          <a:xfrm>
            <a:off x="14903196" y="691895"/>
            <a:ext cx="2878836" cy="11201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/>
          <a:stretch>
            <a:fillRect/>
          </a:stretch>
        </p:blipFill>
        <p:spPr>
          <a:xfrm>
            <a:off x="3651503" y="7502652"/>
            <a:ext cx="4917948" cy="11201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16000" y="2290318"/>
            <a:ext cx="5238115" cy="77914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455">
                <a:solidFill>
                  <a:srgbClr val="C00D18"/>
                </a:solidFill>
                <a:latin typeface="Trebuchet MS"/>
                <a:cs typeface="Trebuchet MS"/>
                <a:hlinkClick r:id="rId6"/>
              </a:rPr>
              <a:t>www.menimekraj.cz</a:t>
            </a:r>
            <a:endParaRPr sz="49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54">
                <a:latin typeface="Trebuchet MS"/>
              </a:rPr>
              <a:t>СТРАТЕГІЧНІ ПРОЄКТИ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25628" y="2753867"/>
            <a:ext cx="2877311" cy="11201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464285" y="504444"/>
            <a:ext cx="3317875" cy="2044064"/>
            <a:chOff x="14464285" y="504444"/>
            <a:chExt cx="3317875" cy="2044064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903196" y="691896"/>
              <a:ext cx="2878836" cy="1120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464285" y="504444"/>
              <a:ext cx="3307080" cy="204368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025640" y="2936748"/>
            <a:ext cx="10521950" cy="6643370"/>
            <a:chOff x="7025640" y="2936748"/>
            <a:chExt cx="10521950" cy="6643370"/>
          </a:xfrm>
        </p:grpSpPr>
        <p:pic>
          <p:nvPicPr>
            <p:cNvPr id="7" name="object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044690" y="2955798"/>
              <a:ext cx="10483596" cy="66050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44690" y="2955798"/>
              <a:ext cx="10483850" cy="6605270"/>
            </a:xfrm>
            <a:custGeom>
              <a:avLst/>
              <a:gdLst/>
              <a:ahLst/>
              <a:cxnLst/>
              <a:rect l="l" t="t" r="r" b="b"/>
              <a:pathLst>
                <a:path w="10483850" h="6605270">
                  <a:moveTo>
                    <a:pt x="130555" y="0"/>
                  </a:moveTo>
                  <a:lnTo>
                    <a:pt x="10353040" y="0"/>
                  </a:lnTo>
                  <a:lnTo>
                    <a:pt x="10378646" y="2526"/>
                  </a:lnTo>
                  <a:lnTo>
                    <a:pt x="10425477" y="21913"/>
                  </a:lnTo>
                  <a:lnTo>
                    <a:pt x="10461682" y="58118"/>
                  </a:lnTo>
                  <a:lnTo>
                    <a:pt x="10481069" y="104949"/>
                  </a:lnTo>
                  <a:lnTo>
                    <a:pt x="10483596" y="130555"/>
                  </a:lnTo>
                  <a:lnTo>
                    <a:pt x="10483596" y="6474485"/>
                  </a:lnTo>
                  <a:lnTo>
                    <a:pt x="10473674" y="6524437"/>
                  </a:lnTo>
                  <a:lnTo>
                    <a:pt x="10445369" y="6566788"/>
                  </a:lnTo>
                  <a:lnTo>
                    <a:pt x="10403014" y="6595079"/>
                  </a:lnTo>
                  <a:lnTo>
                    <a:pt x="10353040" y="6605016"/>
                  </a:lnTo>
                  <a:lnTo>
                    <a:pt x="130555" y="6605016"/>
                  </a:lnTo>
                  <a:lnTo>
                    <a:pt x="80581" y="6595079"/>
                  </a:lnTo>
                  <a:lnTo>
                    <a:pt x="38226" y="6566788"/>
                  </a:lnTo>
                  <a:lnTo>
                    <a:pt x="9921" y="6524437"/>
                  </a:lnTo>
                  <a:lnTo>
                    <a:pt x="0" y="6474485"/>
                  </a:lnTo>
                  <a:lnTo>
                    <a:pt x="0" y="130555"/>
                  </a:lnTo>
                  <a:lnTo>
                    <a:pt x="9921" y="80581"/>
                  </a:lnTo>
                  <a:lnTo>
                    <a:pt x="38226" y="38226"/>
                  </a:lnTo>
                  <a:lnTo>
                    <a:pt x="80581" y="9921"/>
                  </a:lnTo>
                  <a:lnTo>
                    <a:pt x="130555" y="0"/>
                  </a:lnTo>
                  <a:close/>
                </a:path>
              </a:pathLst>
            </a:custGeom>
            <a:ln w="38100">
              <a:solidFill>
                <a:srgbClr val="2C1F8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16000" y="2290318"/>
            <a:ext cx="5238115" cy="77914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455">
                <a:solidFill>
                  <a:srgbClr val="C00D18"/>
                </a:solidFill>
                <a:latin typeface="Trebuchet MS"/>
                <a:cs typeface="Trebuchet MS"/>
                <a:hlinkClick r:id="rId5"/>
              </a:rPr>
              <a:t>www.menimekraj.cz</a:t>
            </a:r>
            <a:endParaRPr sz="49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54">
                <a:latin typeface="Trebuchet MS"/>
              </a:rPr>
              <a:t>СТРАТЕГІЧНІ ПРОЄКТИ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25628" y="2753867"/>
            <a:ext cx="2877311" cy="11201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464285" y="504444"/>
            <a:ext cx="3317875" cy="2044064"/>
            <a:chOff x="14464285" y="504444"/>
            <a:chExt cx="3317875" cy="2044064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903196" y="691896"/>
              <a:ext cx="2878836" cy="1120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464285" y="504444"/>
              <a:ext cx="3307080" cy="204368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025640" y="2936748"/>
            <a:ext cx="10521950" cy="6643370"/>
            <a:chOff x="7025640" y="2936748"/>
            <a:chExt cx="10521950" cy="6643370"/>
          </a:xfrm>
        </p:grpSpPr>
        <p:pic>
          <p:nvPicPr>
            <p:cNvPr id="7" name="object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044690" y="2955798"/>
              <a:ext cx="10483596" cy="66050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44690" y="2955798"/>
              <a:ext cx="10483850" cy="6605270"/>
            </a:xfrm>
            <a:custGeom>
              <a:avLst/>
              <a:gdLst/>
              <a:ahLst/>
              <a:cxnLst/>
              <a:rect l="l" t="t" r="r" b="b"/>
              <a:pathLst>
                <a:path w="10483850" h="6605270">
                  <a:moveTo>
                    <a:pt x="130555" y="0"/>
                  </a:moveTo>
                  <a:lnTo>
                    <a:pt x="10353040" y="0"/>
                  </a:lnTo>
                  <a:lnTo>
                    <a:pt x="10378646" y="2526"/>
                  </a:lnTo>
                  <a:lnTo>
                    <a:pt x="10425477" y="21913"/>
                  </a:lnTo>
                  <a:lnTo>
                    <a:pt x="10461682" y="58118"/>
                  </a:lnTo>
                  <a:lnTo>
                    <a:pt x="10481069" y="104949"/>
                  </a:lnTo>
                  <a:lnTo>
                    <a:pt x="10483596" y="130555"/>
                  </a:lnTo>
                  <a:lnTo>
                    <a:pt x="10483596" y="6474485"/>
                  </a:lnTo>
                  <a:lnTo>
                    <a:pt x="10473674" y="6524437"/>
                  </a:lnTo>
                  <a:lnTo>
                    <a:pt x="10445369" y="6566788"/>
                  </a:lnTo>
                  <a:lnTo>
                    <a:pt x="10403014" y="6595079"/>
                  </a:lnTo>
                  <a:lnTo>
                    <a:pt x="10353040" y="6605016"/>
                  </a:lnTo>
                  <a:lnTo>
                    <a:pt x="130555" y="6605016"/>
                  </a:lnTo>
                  <a:lnTo>
                    <a:pt x="80581" y="6595079"/>
                  </a:lnTo>
                  <a:lnTo>
                    <a:pt x="38226" y="6566788"/>
                  </a:lnTo>
                  <a:lnTo>
                    <a:pt x="9921" y="6524437"/>
                  </a:lnTo>
                  <a:lnTo>
                    <a:pt x="0" y="6474485"/>
                  </a:lnTo>
                  <a:lnTo>
                    <a:pt x="0" y="130555"/>
                  </a:lnTo>
                  <a:lnTo>
                    <a:pt x="9921" y="80581"/>
                  </a:lnTo>
                  <a:lnTo>
                    <a:pt x="38226" y="38226"/>
                  </a:lnTo>
                  <a:lnTo>
                    <a:pt x="80581" y="9921"/>
                  </a:lnTo>
                  <a:lnTo>
                    <a:pt x="130555" y="0"/>
                  </a:lnTo>
                  <a:close/>
                </a:path>
              </a:pathLst>
            </a:custGeom>
            <a:ln w="38100">
              <a:solidFill>
                <a:srgbClr val="2C1F8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16000" y="2290318"/>
            <a:ext cx="5238115" cy="77914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455">
                <a:solidFill>
                  <a:srgbClr val="C00D18"/>
                </a:solidFill>
                <a:latin typeface="Trebuchet MS"/>
                <a:cs typeface="Trebuchet MS"/>
                <a:hlinkClick r:id="rId5"/>
              </a:rPr>
              <a:t>www.menimekraj.cz</a:t>
            </a:r>
            <a:endParaRPr sz="49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54">
                <a:latin typeface="Trebuchet MS"/>
              </a:rPr>
              <a:t>СТРАТЕГІЧНІ ПРОЄКТИ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25628" y="2753867"/>
            <a:ext cx="2877311" cy="11201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444949" y="546278"/>
            <a:ext cx="3224149" cy="1655126"/>
            <a:chOff x="14464285" y="504444"/>
            <a:chExt cx="3317875" cy="2044064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903196" y="691896"/>
              <a:ext cx="2878836" cy="1120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464285" y="504444"/>
              <a:ext cx="3307080" cy="204368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391400" y="4011167"/>
            <a:ext cx="10399903" cy="5628133"/>
            <a:chOff x="7059168" y="4011167"/>
            <a:chExt cx="10732135" cy="5798820"/>
          </a:xfrm>
        </p:grpSpPr>
        <p:pic>
          <p:nvPicPr>
            <p:cNvPr id="7" name="object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654790" y="4414265"/>
              <a:ext cx="6117336" cy="53766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654790" y="4414265"/>
              <a:ext cx="6117590" cy="5377180"/>
            </a:xfrm>
            <a:custGeom>
              <a:avLst/>
              <a:gdLst/>
              <a:ahLst/>
              <a:cxnLst/>
              <a:rect l="l" t="t" r="r" b="b"/>
              <a:pathLst>
                <a:path w="6117590" h="5377180">
                  <a:moveTo>
                    <a:pt x="130555" y="0"/>
                  </a:moveTo>
                  <a:lnTo>
                    <a:pt x="5986779" y="0"/>
                  </a:lnTo>
                  <a:lnTo>
                    <a:pt x="6037611" y="10255"/>
                  </a:lnTo>
                  <a:lnTo>
                    <a:pt x="6079109" y="38226"/>
                  </a:lnTo>
                  <a:lnTo>
                    <a:pt x="6107080" y="79724"/>
                  </a:lnTo>
                  <a:lnTo>
                    <a:pt x="6117336" y="130556"/>
                  </a:lnTo>
                  <a:lnTo>
                    <a:pt x="6117336" y="5246166"/>
                  </a:lnTo>
                  <a:lnTo>
                    <a:pt x="6107414" y="5296106"/>
                  </a:lnTo>
                  <a:lnTo>
                    <a:pt x="6079108" y="5338445"/>
                  </a:lnTo>
                  <a:lnTo>
                    <a:pt x="6036754" y="5366735"/>
                  </a:lnTo>
                  <a:lnTo>
                    <a:pt x="5986779" y="5376672"/>
                  </a:lnTo>
                  <a:lnTo>
                    <a:pt x="130555" y="5376672"/>
                  </a:lnTo>
                  <a:lnTo>
                    <a:pt x="80581" y="5366735"/>
                  </a:lnTo>
                  <a:lnTo>
                    <a:pt x="38226" y="5338445"/>
                  </a:lnTo>
                  <a:lnTo>
                    <a:pt x="9921" y="5296106"/>
                  </a:lnTo>
                  <a:lnTo>
                    <a:pt x="0" y="5246166"/>
                  </a:lnTo>
                  <a:lnTo>
                    <a:pt x="0" y="130556"/>
                  </a:lnTo>
                  <a:lnTo>
                    <a:pt x="9921" y="80581"/>
                  </a:lnTo>
                  <a:lnTo>
                    <a:pt x="38226" y="38226"/>
                  </a:lnTo>
                  <a:lnTo>
                    <a:pt x="80581" y="9921"/>
                  </a:lnTo>
                  <a:lnTo>
                    <a:pt x="130555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078218" y="4030217"/>
              <a:ext cx="5023104" cy="44165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78218" y="4030217"/>
              <a:ext cx="5023485" cy="4417060"/>
            </a:xfrm>
            <a:custGeom>
              <a:avLst/>
              <a:gdLst/>
              <a:ahLst/>
              <a:cxnLst/>
              <a:rect l="l" t="t" r="r" b="b"/>
              <a:pathLst>
                <a:path w="5023484" h="4417059">
                  <a:moveTo>
                    <a:pt x="130555" y="0"/>
                  </a:moveTo>
                  <a:lnTo>
                    <a:pt x="4892548" y="0"/>
                  </a:lnTo>
                  <a:lnTo>
                    <a:pt x="4943379" y="10255"/>
                  </a:lnTo>
                  <a:lnTo>
                    <a:pt x="4984877" y="38226"/>
                  </a:lnTo>
                  <a:lnTo>
                    <a:pt x="5012848" y="79724"/>
                  </a:lnTo>
                  <a:lnTo>
                    <a:pt x="5023104" y="130556"/>
                  </a:lnTo>
                  <a:lnTo>
                    <a:pt x="5023104" y="4285996"/>
                  </a:lnTo>
                  <a:lnTo>
                    <a:pt x="5012848" y="4336827"/>
                  </a:lnTo>
                  <a:lnTo>
                    <a:pt x="4984877" y="4378325"/>
                  </a:lnTo>
                  <a:lnTo>
                    <a:pt x="4943379" y="4406296"/>
                  </a:lnTo>
                  <a:lnTo>
                    <a:pt x="4892548" y="4416552"/>
                  </a:lnTo>
                  <a:lnTo>
                    <a:pt x="130555" y="4416552"/>
                  </a:lnTo>
                  <a:lnTo>
                    <a:pt x="79724" y="4406296"/>
                  </a:lnTo>
                  <a:lnTo>
                    <a:pt x="38226" y="4378325"/>
                  </a:lnTo>
                  <a:lnTo>
                    <a:pt x="10255" y="4336827"/>
                  </a:lnTo>
                  <a:lnTo>
                    <a:pt x="0" y="4285996"/>
                  </a:lnTo>
                  <a:lnTo>
                    <a:pt x="0" y="130556"/>
                  </a:lnTo>
                  <a:lnTo>
                    <a:pt x="10255" y="79724"/>
                  </a:lnTo>
                  <a:lnTo>
                    <a:pt x="38226" y="38227"/>
                  </a:lnTo>
                  <a:lnTo>
                    <a:pt x="79724" y="10255"/>
                  </a:lnTo>
                  <a:lnTo>
                    <a:pt x="130555" y="0"/>
                  </a:lnTo>
                  <a:close/>
                </a:path>
              </a:pathLst>
            </a:custGeom>
            <a:ln w="38100">
              <a:solidFill>
                <a:srgbClr val="2C1F8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16608" y="2158123"/>
            <a:ext cx="17271392" cy="17780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16199"/>
              </a:lnSpc>
              <a:spcBef>
                <a:spcPts val="95"/>
              </a:spcBef>
            </a:pPr>
            <a:r>
              <a:rPr lang="uk" sz="4000" b="1" i="0" u="none" strike="noStrike" spc="-285" dirty="0">
                <a:solidFill>
                  <a:srgbClr val="C00D18"/>
                </a:solidFill>
                <a:latin typeface="Trebuchet MS"/>
                <a:cs typeface="Trebuchet MS"/>
              </a:rPr>
              <a:t>Реконструкція та </a:t>
            </a:r>
            <a:r>
              <a:rPr lang="uk" sz="3600" b="1" i="0" u="none" strike="noStrike" spc="-285" dirty="0">
                <a:solidFill>
                  <a:srgbClr val="C00D18"/>
                </a:solidFill>
                <a:latin typeface="Trebuchet MS"/>
                <a:cs typeface="Trebuchet MS"/>
              </a:rPr>
              <a:t>модернізація</a:t>
            </a:r>
            <a:r>
              <a:rPr lang="uk" sz="4000" b="1" i="0" u="none" strike="noStrike" spc="-285" dirty="0">
                <a:solidFill>
                  <a:srgbClr val="C00D18"/>
                </a:solidFill>
                <a:latin typeface="Trebuchet MS"/>
                <a:cs typeface="Trebuchet MS"/>
              </a:rPr>
              <a:t> Середньої школи декоративно-прикладного мистецтва по роботі з керамікою та склом в Карлових Варах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54">
                <a:latin typeface="Trebuchet MS"/>
              </a:rPr>
              <a:t>СТРАТЕГІЧНІ ПРОЄКТИ - ВІДБІР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16000" y="3920517"/>
            <a:ext cx="9423400" cy="54870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3487420" indent="337820" rtl="0">
              <a:lnSpc>
                <a:spcPct val="115500"/>
              </a:lnSpc>
              <a:spcBef>
                <a:spcPts val="100"/>
              </a:spcBef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45" dirty="0">
                <a:solidFill>
                  <a:srgbClr val="2C1F84"/>
                </a:solidFill>
                <a:latin typeface="Trebuchet MS"/>
                <a:cs typeface="Trebuchet MS"/>
              </a:rPr>
              <a:t>заявник Карловарський </a:t>
            </a:r>
            <a:r>
              <a:rPr lang="uk" sz="3100" b="1" i="0" u="none" strike="noStrike" spc="-45" dirty="0" smtClean="0">
                <a:solidFill>
                  <a:srgbClr val="2C1F84"/>
                </a:solidFill>
                <a:latin typeface="Trebuchet MS"/>
                <a:cs typeface="Trebuchet MS"/>
              </a:rPr>
              <a:t>край</a:t>
            </a:r>
            <a:endParaRPr sz="3100" dirty="0">
              <a:latin typeface="Trebuchet MS"/>
              <a:cs typeface="Trebuchet MS"/>
            </a:endParaRPr>
          </a:p>
          <a:p>
            <a:pPr marL="350520" indent="-333375" rtl="0">
              <a:lnSpc>
                <a:spcPct val="100000"/>
              </a:lnSpc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250" dirty="0">
                <a:solidFill>
                  <a:srgbClr val="2C1F84"/>
                </a:solidFill>
                <a:latin typeface="Trebuchet MS"/>
                <a:cs typeface="Trebuchet MS"/>
              </a:rPr>
              <a:t>загальна вартість</a:t>
            </a:r>
            <a:endParaRPr sz="31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575"/>
              </a:spcBef>
            </a:pPr>
            <a:r>
              <a:rPr lang="uk" sz="3100" b="1" i="0" u="none" strike="noStrike" spc="-165" dirty="0">
                <a:solidFill>
                  <a:srgbClr val="2C1F84"/>
                </a:solidFill>
                <a:latin typeface="Trebuchet MS"/>
                <a:cs typeface="Trebuchet MS"/>
              </a:rPr>
              <a:t>1.500.000.000 крон = 60 млн. ЄВРО</a:t>
            </a:r>
            <a:endParaRPr sz="31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575"/>
              </a:spcBef>
            </a:pPr>
            <a:r>
              <a:rPr lang="uk" sz="3100" b="1" i="0" u="none" strike="noStrike" spc="-270" dirty="0">
                <a:solidFill>
                  <a:srgbClr val="2C1F84"/>
                </a:solidFill>
                <a:latin typeface="Trebuchet MS"/>
                <a:cs typeface="Trebuchet MS"/>
              </a:rPr>
              <a:t>(ФСП 85% </a:t>
            </a:r>
            <a:r>
              <a:rPr lang="uk" sz="3100" b="1" i="0" u="none" strike="noStrike" spc="-270" dirty="0" smtClean="0">
                <a:solidFill>
                  <a:srgbClr val="2C1F84"/>
                </a:solidFill>
                <a:latin typeface="Trebuchet MS"/>
                <a:cs typeface="Trebuchet MS"/>
              </a:rPr>
              <a:t>)</a:t>
            </a:r>
            <a:endParaRPr sz="3100" dirty="0">
              <a:latin typeface="Trebuchet MS"/>
              <a:cs typeface="Trebuchet MS"/>
            </a:endParaRPr>
          </a:p>
          <a:p>
            <a:pPr marL="12700" marR="4075429" indent="337820" rtl="0">
              <a:lnSpc>
                <a:spcPct val="115500"/>
              </a:lnSpc>
              <a:spcBef>
                <a:spcPts val="5"/>
              </a:spcBef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100" dirty="0">
                <a:solidFill>
                  <a:srgbClr val="2C1F84"/>
                </a:solidFill>
                <a:latin typeface="Trebuchet MS"/>
                <a:cs typeface="Trebuchet MS"/>
              </a:rPr>
              <a:t>реалізація у </a:t>
            </a:r>
            <a:r>
              <a:rPr lang="uk" sz="3100" b="1" i="0" u="none" strike="noStrike" spc="-100" dirty="0" smtClean="0">
                <a:solidFill>
                  <a:srgbClr val="2C1F84"/>
                </a:solidFill>
                <a:latin typeface="Trebuchet MS"/>
                <a:cs typeface="Trebuchet MS"/>
              </a:rPr>
              <a:t>2021-2028р.</a:t>
            </a:r>
            <a:endParaRPr sz="31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585"/>
              </a:spcBef>
            </a:pPr>
            <a:r>
              <a:rPr lang="uk" sz="3100" b="1" i="0" u="none" strike="noStrike" spc="-160" dirty="0">
                <a:solidFill>
                  <a:srgbClr val="2C1F84"/>
                </a:solidFill>
                <a:latin typeface="Trebuchet MS"/>
                <a:cs typeface="Trebuchet MS"/>
              </a:rPr>
              <a:t>(будівельна частина: весна </a:t>
            </a:r>
            <a:r>
              <a:rPr lang="uk" sz="3100" b="1" i="0" u="none" strike="noStrike" spc="-160" dirty="0" smtClean="0">
                <a:solidFill>
                  <a:srgbClr val="2C1F84"/>
                </a:solidFill>
                <a:latin typeface="Trebuchet MS"/>
                <a:cs typeface="Trebuchet MS"/>
              </a:rPr>
              <a:t/>
            </a:r>
            <a:br>
              <a:rPr lang="uk" sz="3100" b="1" i="0" u="none" strike="noStrike" spc="-160" dirty="0" smtClean="0">
                <a:solidFill>
                  <a:srgbClr val="2C1F84"/>
                </a:solidFill>
                <a:latin typeface="Trebuchet MS"/>
                <a:cs typeface="Trebuchet MS"/>
              </a:rPr>
            </a:br>
            <a:r>
              <a:rPr lang="uk" sz="3100" b="1" i="0" u="none" strike="noStrike" spc="-160" dirty="0" smtClean="0">
                <a:solidFill>
                  <a:srgbClr val="2C1F84"/>
                </a:solidFill>
                <a:latin typeface="Trebuchet MS"/>
                <a:cs typeface="Trebuchet MS"/>
              </a:rPr>
              <a:t>2025р. </a:t>
            </a:r>
            <a:r>
              <a:rPr lang="uk" sz="3100" b="1" i="0" u="none" strike="noStrike" spc="-160" dirty="0">
                <a:solidFill>
                  <a:srgbClr val="2C1F84"/>
                </a:solidFill>
                <a:latin typeface="Trebuchet MS"/>
                <a:cs typeface="Trebuchet MS"/>
              </a:rPr>
              <a:t>- вересень </a:t>
            </a:r>
            <a:r>
              <a:rPr lang="uk" sz="3100" b="1" i="0" u="none" strike="noStrike" spc="-160" dirty="0" smtClean="0">
                <a:solidFill>
                  <a:srgbClr val="2C1F84"/>
                </a:solidFill>
                <a:latin typeface="Trebuchet MS"/>
                <a:cs typeface="Trebuchet MS"/>
              </a:rPr>
              <a:t>2028р.)</a:t>
            </a:r>
            <a:endParaRPr sz="31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25628" y="2753867"/>
            <a:ext cx="2877311" cy="11201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464285" y="504444"/>
            <a:ext cx="3317875" cy="2044064"/>
            <a:chOff x="14464285" y="504444"/>
            <a:chExt cx="3317875" cy="2044064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903196" y="691896"/>
              <a:ext cx="2878836" cy="1120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464285" y="504444"/>
              <a:ext cx="3307080" cy="204368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6917446" y="4457936"/>
            <a:ext cx="3512464" cy="2986702"/>
          </a:xfrm>
          <a:custGeom>
            <a:avLst/>
            <a:gdLst/>
            <a:ahLst/>
            <a:cxnLst/>
            <a:rect l="l" t="t" r="r" b="b"/>
            <a:pathLst>
              <a:path w="3655059" h="3213100">
                <a:moveTo>
                  <a:pt x="130555" y="0"/>
                </a:moveTo>
                <a:lnTo>
                  <a:pt x="3523996" y="0"/>
                </a:lnTo>
                <a:lnTo>
                  <a:pt x="3574827" y="10255"/>
                </a:lnTo>
                <a:lnTo>
                  <a:pt x="3616325" y="38226"/>
                </a:lnTo>
                <a:lnTo>
                  <a:pt x="3644296" y="79724"/>
                </a:lnTo>
                <a:lnTo>
                  <a:pt x="3654552" y="130556"/>
                </a:lnTo>
                <a:lnTo>
                  <a:pt x="3654552" y="3082036"/>
                </a:lnTo>
                <a:lnTo>
                  <a:pt x="3644296" y="3132867"/>
                </a:lnTo>
                <a:lnTo>
                  <a:pt x="3616325" y="3174365"/>
                </a:lnTo>
                <a:lnTo>
                  <a:pt x="3574827" y="3202336"/>
                </a:lnTo>
                <a:lnTo>
                  <a:pt x="3523996" y="3212592"/>
                </a:lnTo>
                <a:lnTo>
                  <a:pt x="130555" y="3212592"/>
                </a:lnTo>
                <a:lnTo>
                  <a:pt x="79724" y="3202336"/>
                </a:lnTo>
                <a:lnTo>
                  <a:pt x="38226" y="3174365"/>
                </a:lnTo>
                <a:lnTo>
                  <a:pt x="10255" y="3132867"/>
                </a:lnTo>
                <a:lnTo>
                  <a:pt x="0" y="3082036"/>
                </a:lnTo>
                <a:lnTo>
                  <a:pt x="0" y="130556"/>
                </a:lnTo>
                <a:lnTo>
                  <a:pt x="10255" y="79724"/>
                </a:lnTo>
                <a:lnTo>
                  <a:pt x="38226" y="38227"/>
                </a:lnTo>
                <a:lnTo>
                  <a:pt x="79724" y="10255"/>
                </a:lnTo>
                <a:lnTo>
                  <a:pt x="130555" y="0"/>
                </a:lnTo>
                <a:close/>
              </a:path>
            </a:pathLst>
          </a:custGeom>
          <a:ln w="38100">
            <a:solidFill>
              <a:srgbClr val="2C1F8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54">
                <a:latin typeface="Trebuchet MS"/>
              </a:rPr>
              <a:t>СТРАТЕГІЧНІ ПРОЄКТИ - ВІДБІР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987567" y="1555783"/>
            <a:ext cx="17043400" cy="554926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16199"/>
              </a:lnSpc>
              <a:spcBef>
                <a:spcPts val="95"/>
              </a:spcBef>
            </a:pPr>
            <a:r>
              <a:rPr lang="uk" sz="4900" b="1" i="0" u="none" strike="noStrike" spc="-225" dirty="0">
                <a:latin typeface="Trebuchet MS"/>
              </a:rPr>
              <a:t>Культурні та креативні індустрії - Регіональний офіс </a:t>
            </a:r>
            <a:r>
              <a:rPr lang="uk" sz="4900" b="1" i="0" u="none" strike="noStrike" spc="-225" dirty="0" smtClean="0">
                <a:latin typeface="Trebuchet MS"/>
              </a:rPr>
              <a:t/>
            </a:r>
            <a:br>
              <a:rPr lang="uk" sz="4900" b="1" i="0" u="none" strike="noStrike" spc="-225" dirty="0" smtClean="0">
                <a:latin typeface="Trebuchet MS"/>
              </a:rPr>
            </a:br>
            <a:r>
              <a:rPr lang="uk" sz="4900" b="1" i="0" u="none" strike="noStrike" spc="-225" dirty="0" smtClean="0">
                <a:latin typeface="Trebuchet MS"/>
              </a:rPr>
              <a:t>культури </a:t>
            </a:r>
            <a:r>
              <a:rPr lang="uk" sz="4900" b="1" i="0" u="none" strike="noStrike" spc="-225" dirty="0">
                <a:latin typeface="Trebuchet MS"/>
              </a:rPr>
              <a:t>та творчості - 4K</a:t>
            </a:r>
          </a:p>
          <a:p>
            <a:pPr marL="342900" marR="11819890" indent="338455" rtl="0">
              <a:lnSpc>
                <a:spcPct val="115599"/>
              </a:lnSpc>
              <a:spcBef>
                <a:spcPts val="3895"/>
              </a:spcBef>
              <a:buFont typeface="Arial"/>
              <a:buChar char="•"/>
              <a:tabLst>
                <a:tab pos="681355" algn="l"/>
              </a:tabLst>
            </a:pPr>
            <a:r>
              <a:rPr lang="uk" sz="3100" b="1" i="0" u="none" strike="noStrike" spc="-45" dirty="0">
                <a:solidFill>
                  <a:srgbClr val="2C1F84"/>
                </a:solidFill>
                <a:latin typeface="Trebuchet MS"/>
              </a:rPr>
              <a:t>заявник Карловарський </a:t>
            </a:r>
            <a:r>
              <a:rPr lang="uk" sz="3100" b="1" i="0" u="none" strike="noStrike" spc="-45" dirty="0" smtClean="0">
                <a:solidFill>
                  <a:srgbClr val="2C1F84"/>
                </a:solidFill>
                <a:latin typeface="Trebuchet MS"/>
              </a:rPr>
              <a:t>край</a:t>
            </a:r>
            <a:endParaRPr sz="3100" dirty="0"/>
          </a:p>
          <a:p>
            <a:pPr marL="681355" indent="-333375" rtl="0">
              <a:lnSpc>
                <a:spcPct val="100000"/>
              </a:lnSpc>
              <a:buFont typeface="Arial"/>
              <a:buChar char="•"/>
              <a:tabLst>
                <a:tab pos="681355" algn="l"/>
              </a:tabLst>
            </a:pPr>
            <a:r>
              <a:rPr lang="uk" sz="3100" b="1" i="0" u="none" strike="noStrike" spc="-250" dirty="0">
                <a:solidFill>
                  <a:srgbClr val="2C1F84"/>
                </a:solidFill>
                <a:latin typeface="Trebuchet MS"/>
              </a:rPr>
              <a:t>загальна вартість</a:t>
            </a:r>
            <a:endParaRPr sz="3100" dirty="0"/>
          </a:p>
          <a:p>
            <a:pPr marL="342900" rtl="0">
              <a:lnSpc>
                <a:spcPct val="100000"/>
              </a:lnSpc>
              <a:spcBef>
                <a:spcPts val="580"/>
              </a:spcBef>
            </a:pPr>
            <a:r>
              <a:rPr lang="uk" sz="3100" b="1" i="0" u="none" strike="noStrike" spc="-305" dirty="0">
                <a:solidFill>
                  <a:srgbClr val="2C1F84"/>
                </a:solidFill>
                <a:latin typeface="Trebuchet MS"/>
              </a:rPr>
              <a:t>179.627.901 крон = 7,14 млн. </a:t>
            </a:r>
            <a:r>
              <a:rPr lang="uk" sz="3100" b="1" i="0" u="none" strike="noStrike" spc="-305" dirty="0" smtClean="0">
                <a:solidFill>
                  <a:srgbClr val="2C1F84"/>
                </a:solidFill>
                <a:latin typeface="Trebuchet MS"/>
              </a:rPr>
              <a:t/>
            </a:r>
            <a:br>
              <a:rPr lang="uk" sz="3100" b="1" i="0" u="none" strike="noStrike" spc="-305" dirty="0" smtClean="0">
                <a:solidFill>
                  <a:srgbClr val="2C1F84"/>
                </a:solidFill>
                <a:latin typeface="Trebuchet MS"/>
              </a:rPr>
            </a:br>
            <a:r>
              <a:rPr lang="uk" sz="3100" b="1" i="0" u="none" strike="noStrike" spc="-305" dirty="0" smtClean="0">
                <a:solidFill>
                  <a:srgbClr val="2C1F84"/>
                </a:solidFill>
                <a:latin typeface="Trebuchet MS"/>
              </a:rPr>
              <a:t>ЄВРО</a:t>
            </a:r>
            <a:r>
              <a:rPr lang="uk" sz="3100" dirty="0"/>
              <a:t> </a:t>
            </a:r>
            <a:r>
              <a:rPr lang="uk" sz="3100" b="1" i="0" u="none" strike="noStrike" spc="-270" dirty="0" smtClean="0">
                <a:solidFill>
                  <a:srgbClr val="2C1F84"/>
                </a:solidFill>
                <a:latin typeface="Trebuchet MS"/>
              </a:rPr>
              <a:t>(ФСП </a:t>
            </a:r>
            <a:r>
              <a:rPr lang="uk" sz="3100" b="1" i="0" u="none" strike="noStrike" spc="-270" dirty="0">
                <a:solidFill>
                  <a:srgbClr val="2C1F84"/>
                </a:solidFill>
                <a:latin typeface="Trebuchet MS"/>
              </a:rPr>
              <a:t>85% )</a:t>
            </a:r>
            <a:endParaRPr sz="3100" dirty="0"/>
          </a:p>
        </p:txBody>
      </p:sp>
      <p:sp>
        <p:nvSpPr>
          <p:cNvPr id="11" name="object 11"/>
          <p:cNvSpPr txBox="1"/>
          <p:nvPr/>
        </p:nvSpPr>
        <p:spPr>
          <a:xfrm>
            <a:off x="1295399" y="7105048"/>
            <a:ext cx="5442865" cy="11176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indent="337820" rtl="0">
              <a:lnSpc>
                <a:spcPct val="115599"/>
              </a:lnSpc>
              <a:spcBef>
                <a:spcPts val="100"/>
              </a:spcBef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100" dirty="0">
                <a:solidFill>
                  <a:srgbClr val="2C1F84"/>
                </a:solidFill>
                <a:latin typeface="Trebuchet MS"/>
                <a:cs typeface="Trebuchet MS"/>
              </a:rPr>
              <a:t>реалізація у </a:t>
            </a:r>
            <a:r>
              <a:rPr lang="uk" sz="3100" b="1" i="0" u="none" strike="noStrike" spc="-100" dirty="0" smtClean="0">
                <a:solidFill>
                  <a:srgbClr val="2C1F84"/>
                </a:solidFill>
                <a:latin typeface="Trebuchet MS"/>
                <a:cs typeface="Trebuchet MS"/>
              </a:rPr>
              <a:t>2023р.-2027р.</a:t>
            </a:r>
            <a:endParaRPr sz="31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8113" y="8953500"/>
            <a:ext cx="3902075" cy="5029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3100" b="1" i="0" u="sng" strike="noStrike" spc="-1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4"/>
              </a:rPr>
              <a:t>https://4kagentura.cz/</a:t>
            </a:r>
            <a:endParaRPr sz="31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609094" y="4470683"/>
            <a:ext cx="3318211" cy="2974031"/>
          </a:xfrm>
          <a:custGeom>
            <a:avLst/>
            <a:gdLst/>
            <a:ahLst/>
            <a:cxnLst/>
            <a:rect l="l" t="t" r="r" b="b"/>
            <a:pathLst>
              <a:path w="3655059" h="3213100">
                <a:moveTo>
                  <a:pt x="130555" y="0"/>
                </a:moveTo>
                <a:lnTo>
                  <a:pt x="3523996" y="0"/>
                </a:lnTo>
                <a:lnTo>
                  <a:pt x="3574827" y="10255"/>
                </a:lnTo>
                <a:lnTo>
                  <a:pt x="3616324" y="38226"/>
                </a:lnTo>
                <a:lnTo>
                  <a:pt x="3644296" y="79724"/>
                </a:lnTo>
                <a:lnTo>
                  <a:pt x="3654552" y="130556"/>
                </a:lnTo>
                <a:lnTo>
                  <a:pt x="3654552" y="3082036"/>
                </a:lnTo>
                <a:lnTo>
                  <a:pt x="3644296" y="3132867"/>
                </a:lnTo>
                <a:lnTo>
                  <a:pt x="3616324" y="3174365"/>
                </a:lnTo>
                <a:lnTo>
                  <a:pt x="3574827" y="3202336"/>
                </a:lnTo>
                <a:lnTo>
                  <a:pt x="3523996" y="3212592"/>
                </a:lnTo>
                <a:lnTo>
                  <a:pt x="130555" y="3212592"/>
                </a:lnTo>
                <a:lnTo>
                  <a:pt x="79724" y="3202336"/>
                </a:lnTo>
                <a:lnTo>
                  <a:pt x="38226" y="3174365"/>
                </a:lnTo>
                <a:lnTo>
                  <a:pt x="10255" y="3132867"/>
                </a:lnTo>
                <a:lnTo>
                  <a:pt x="0" y="3082036"/>
                </a:lnTo>
                <a:lnTo>
                  <a:pt x="0" y="130556"/>
                </a:lnTo>
                <a:lnTo>
                  <a:pt x="10255" y="79724"/>
                </a:lnTo>
                <a:lnTo>
                  <a:pt x="38226" y="38227"/>
                </a:lnTo>
                <a:lnTo>
                  <a:pt x="79724" y="10255"/>
                </a:lnTo>
                <a:lnTo>
                  <a:pt x="130555" y="0"/>
                </a:lnTo>
                <a:close/>
              </a:path>
            </a:pathLst>
          </a:custGeom>
          <a:ln w="38100">
            <a:solidFill>
              <a:srgbClr val="2C1F8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15932" y="4471623"/>
            <a:ext cx="3374017" cy="2991196"/>
          </a:xfrm>
          <a:custGeom>
            <a:avLst/>
            <a:gdLst/>
            <a:ahLst/>
            <a:cxnLst/>
            <a:rect l="l" t="t" r="r" b="b"/>
            <a:pathLst>
              <a:path w="3655059" h="3213100">
                <a:moveTo>
                  <a:pt x="130555" y="0"/>
                </a:moveTo>
                <a:lnTo>
                  <a:pt x="3523996" y="0"/>
                </a:lnTo>
                <a:lnTo>
                  <a:pt x="3574827" y="10255"/>
                </a:lnTo>
                <a:lnTo>
                  <a:pt x="3616325" y="38226"/>
                </a:lnTo>
                <a:lnTo>
                  <a:pt x="3644296" y="79724"/>
                </a:lnTo>
                <a:lnTo>
                  <a:pt x="3654552" y="130555"/>
                </a:lnTo>
                <a:lnTo>
                  <a:pt x="3654552" y="3082036"/>
                </a:lnTo>
                <a:lnTo>
                  <a:pt x="3644296" y="3132867"/>
                </a:lnTo>
                <a:lnTo>
                  <a:pt x="3616325" y="3174365"/>
                </a:lnTo>
                <a:lnTo>
                  <a:pt x="3574827" y="3202336"/>
                </a:lnTo>
                <a:lnTo>
                  <a:pt x="3523996" y="3212591"/>
                </a:lnTo>
                <a:lnTo>
                  <a:pt x="130555" y="3212591"/>
                </a:lnTo>
                <a:lnTo>
                  <a:pt x="79724" y="3202336"/>
                </a:lnTo>
                <a:lnTo>
                  <a:pt x="38227" y="3174365"/>
                </a:lnTo>
                <a:lnTo>
                  <a:pt x="10255" y="3132867"/>
                </a:lnTo>
                <a:lnTo>
                  <a:pt x="0" y="3082036"/>
                </a:lnTo>
                <a:lnTo>
                  <a:pt x="0" y="130555"/>
                </a:lnTo>
                <a:lnTo>
                  <a:pt x="10255" y="79724"/>
                </a:lnTo>
                <a:lnTo>
                  <a:pt x="38227" y="38226"/>
                </a:lnTo>
                <a:lnTo>
                  <a:pt x="79724" y="10255"/>
                </a:lnTo>
                <a:lnTo>
                  <a:pt x="130555" y="0"/>
                </a:lnTo>
                <a:close/>
              </a:path>
            </a:pathLst>
          </a:custGeom>
          <a:ln w="38100">
            <a:solidFill>
              <a:srgbClr val="2C1F8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197" y="4476938"/>
            <a:ext cx="3533775" cy="30194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2664" y="4457936"/>
            <a:ext cx="3314700" cy="3028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15932" y="4473100"/>
            <a:ext cx="3400425" cy="29908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25628" y="2753867"/>
            <a:ext cx="2877311" cy="11201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464285" y="504444"/>
            <a:ext cx="3317875" cy="2044064"/>
            <a:chOff x="14464285" y="504444"/>
            <a:chExt cx="3317875" cy="2044064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903196" y="691896"/>
              <a:ext cx="2878836" cy="1120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464285" y="504444"/>
              <a:ext cx="3307080" cy="204368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993447" y="2781387"/>
            <a:ext cx="10876915" cy="6934200"/>
            <a:chOff x="6690359" y="2735579"/>
            <a:chExt cx="10876915" cy="6934200"/>
          </a:xfrm>
        </p:grpSpPr>
        <p:pic>
          <p:nvPicPr>
            <p:cNvPr id="7" name="object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381994" y="2754629"/>
              <a:ext cx="6166104" cy="41803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381994" y="2754629"/>
              <a:ext cx="6166485" cy="4180840"/>
            </a:xfrm>
            <a:custGeom>
              <a:avLst/>
              <a:gdLst/>
              <a:ahLst/>
              <a:cxnLst/>
              <a:rect l="l" t="t" r="r" b="b"/>
              <a:pathLst>
                <a:path w="6166484" h="4180840">
                  <a:moveTo>
                    <a:pt x="97027" y="0"/>
                  </a:moveTo>
                  <a:lnTo>
                    <a:pt x="6069075" y="0"/>
                  </a:lnTo>
                  <a:lnTo>
                    <a:pt x="6088060" y="1891"/>
                  </a:lnTo>
                  <a:lnTo>
                    <a:pt x="6137656" y="28448"/>
                  </a:lnTo>
                  <a:lnTo>
                    <a:pt x="6164230" y="78043"/>
                  </a:lnTo>
                  <a:lnTo>
                    <a:pt x="6166104" y="97027"/>
                  </a:lnTo>
                  <a:lnTo>
                    <a:pt x="6166104" y="4083304"/>
                  </a:lnTo>
                  <a:lnTo>
                    <a:pt x="6149816" y="4137114"/>
                  </a:lnTo>
                  <a:lnTo>
                    <a:pt x="6106175" y="4172966"/>
                  </a:lnTo>
                  <a:lnTo>
                    <a:pt x="6069075" y="4180332"/>
                  </a:lnTo>
                  <a:lnTo>
                    <a:pt x="97027" y="4180332"/>
                  </a:lnTo>
                  <a:lnTo>
                    <a:pt x="43199" y="4164044"/>
                  </a:lnTo>
                  <a:lnTo>
                    <a:pt x="7413" y="4120403"/>
                  </a:lnTo>
                  <a:lnTo>
                    <a:pt x="0" y="4083304"/>
                  </a:lnTo>
                  <a:lnTo>
                    <a:pt x="0" y="97027"/>
                  </a:lnTo>
                  <a:lnTo>
                    <a:pt x="16341" y="43217"/>
                  </a:lnTo>
                  <a:lnTo>
                    <a:pt x="59880" y="7413"/>
                  </a:lnTo>
                  <a:lnTo>
                    <a:pt x="97027" y="0"/>
                  </a:lnTo>
                  <a:close/>
                </a:path>
              </a:pathLst>
            </a:custGeom>
            <a:ln w="38100">
              <a:solidFill>
                <a:srgbClr val="2C1F8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709409" y="5470397"/>
              <a:ext cx="6166104" cy="41803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709409" y="5470397"/>
              <a:ext cx="6166485" cy="4180840"/>
            </a:xfrm>
            <a:custGeom>
              <a:avLst/>
              <a:gdLst/>
              <a:ahLst/>
              <a:cxnLst/>
              <a:rect l="l" t="t" r="r" b="b"/>
              <a:pathLst>
                <a:path w="6166484" h="4180840">
                  <a:moveTo>
                    <a:pt x="97028" y="0"/>
                  </a:moveTo>
                  <a:lnTo>
                    <a:pt x="6069076" y="0"/>
                  </a:lnTo>
                  <a:lnTo>
                    <a:pt x="6088060" y="1891"/>
                  </a:lnTo>
                  <a:lnTo>
                    <a:pt x="6137656" y="28448"/>
                  </a:lnTo>
                  <a:lnTo>
                    <a:pt x="6164230" y="78043"/>
                  </a:lnTo>
                  <a:lnTo>
                    <a:pt x="6166104" y="97027"/>
                  </a:lnTo>
                  <a:lnTo>
                    <a:pt x="6166104" y="4083278"/>
                  </a:lnTo>
                  <a:lnTo>
                    <a:pt x="6149816" y="4137128"/>
                  </a:lnTo>
                  <a:lnTo>
                    <a:pt x="6106175" y="4172945"/>
                  </a:lnTo>
                  <a:lnTo>
                    <a:pt x="6069076" y="4180331"/>
                  </a:lnTo>
                  <a:lnTo>
                    <a:pt x="97028" y="4180331"/>
                  </a:lnTo>
                  <a:lnTo>
                    <a:pt x="43199" y="4164028"/>
                  </a:lnTo>
                  <a:lnTo>
                    <a:pt x="7413" y="4120422"/>
                  </a:lnTo>
                  <a:lnTo>
                    <a:pt x="0" y="4083278"/>
                  </a:lnTo>
                  <a:lnTo>
                    <a:pt x="0" y="97027"/>
                  </a:lnTo>
                  <a:lnTo>
                    <a:pt x="16341" y="43217"/>
                  </a:lnTo>
                  <a:lnTo>
                    <a:pt x="59880" y="7413"/>
                  </a:lnTo>
                  <a:lnTo>
                    <a:pt x="97028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02486" y="1778485"/>
            <a:ext cx="12073027" cy="77914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270" dirty="0">
                <a:solidFill>
                  <a:srgbClr val="C00D18"/>
                </a:solidFill>
                <a:latin typeface="Trebuchet MS"/>
                <a:cs typeface="Trebuchet MS"/>
              </a:rPr>
              <a:t>Інноваційний центр Карлових Вар (КІЦ)</a:t>
            </a:r>
            <a:endParaRPr sz="49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54">
                <a:latin typeface="Trebuchet MS"/>
              </a:rPr>
              <a:t>СТРАТЕГІЧНІ ПРОЄКТИ - ВІДБІР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86564" y="2803565"/>
            <a:ext cx="9805236" cy="493966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2573655" indent="337820" rtl="0">
              <a:lnSpc>
                <a:spcPct val="115500"/>
              </a:lnSpc>
              <a:spcBef>
                <a:spcPts val="100"/>
              </a:spcBef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45" dirty="0">
                <a:solidFill>
                  <a:srgbClr val="2C1F84"/>
                </a:solidFill>
                <a:latin typeface="Trebuchet MS"/>
                <a:cs typeface="Trebuchet MS"/>
              </a:rPr>
              <a:t>заявник Карловарський </a:t>
            </a:r>
            <a:r>
              <a:rPr lang="uk" sz="3100" b="1" i="0" u="none" strike="noStrike" spc="-45" dirty="0" smtClean="0">
                <a:solidFill>
                  <a:srgbClr val="2C1F84"/>
                </a:solidFill>
                <a:latin typeface="Trebuchet MS"/>
                <a:cs typeface="Trebuchet MS"/>
              </a:rPr>
              <a:t>край</a:t>
            </a:r>
            <a:endParaRPr sz="3100" dirty="0">
              <a:latin typeface="Trebuchet MS"/>
              <a:cs typeface="Trebuchet MS"/>
            </a:endParaRPr>
          </a:p>
          <a:p>
            <a:pPr marL="350520" indent="-333375" rtl="0">
              <a:lnSpc>
                <a:spcPct val="100000"/>
              </a:lnSpc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250" dirty="0">
                <a:solidFill>
                  <a:srgbClr val="2C1F84"/>
                </a:solidFill>
                <a:latin typeface="Trebuchet MS"/>
                <a:cs typeface="Trebuchet MS"/>
              </a:rPr>
              <a:t>загальна </a:t>
            </a:r>
            <a:r>
              <a:rPr lang="uk" sz="3100" b="1" i="0" u="none" strike="noStrike" spc="-250" dirty="0" smtClean="0">
                <a:solidFill>
                  <a:srgbClr val="2C1F84"/>
                </a:solidFill>
                <a:latin typeface="Trebuchet MS"/>
                <a:cs typeface="Trebuchet MS"/>
              </a:rPr>
              <a:t>вартість</a:t>
            </a:r>
            <a:r>
              <a:rPr lang="uk" sz="3100" dirty="0">
                <a:latin typeface="Trebuchet MS"/>
                <a:cs typeface="Trebuchet MS"/>
              </a:rPr>
              <a:t> </a:t>
            </a:r>
            <a:r>
              <a:rPr lang="uk" sz="3100" b="1" i="0" u="none" strike="noStrike" spc="-120" dirty="0" smtClean="0">
                <a:solidFill>
                  <a:srgbClr val="2C1F84"/>
                </a:solidFill>
                <a:latin typeface="Trebuchet MS"/>
                <a:cs typeface="Trebuchet MS"/>
              </a:rPr>
              <a:t>635.000.000 </a:t>
            </a:r>
            <a:r>
              <a:rPr lang="uk" sz="3100" b="1" i="0" u="none" strike="noStrike" spc="-120" dirty="0">
                <a:solidFill>
                  <a:srgbClr val="2C1F84"/>
                </a:solidFill>
                <a:latin typeface="Trebuchet MS"/>
                <a:cs typeface="Trebuchet MS"/>
              </a:rPr>
              <a:t>крон = 25 млн. ЄВРО</a:t>
            </a:r>
            <a:endParaRPr sz="31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575"/>
              </a:spcBef>
            </a:pPr>
            <a:r>
              <a:rPr lang="uk" sz="3100" b="1" i="0" u="none" strike="noStrike" spc="-270" dirty="0">
                <a:solidFill>
                  <a:srgbClr val="2C1F84"/>
                </a:solidFill>
                <a:latin typeface="Trebuchet MS"/>
                <a:cs typeface="Trebuchet MS"/>
              </a:rPr>
              <a:t>(ФСП 65% </a:t>
            </a:r>
            <a:r>
              <a:rPr lang="uk" sz="3100" b="1" i="0" u="none" strike="noStrike" spc="-270" dirty="0" smtClean="0">
                <a:solidFill>
                  <a:srgbClr val="2C1F84"/>
                </a:solidFill>
                <a:latin typeface="Trebuchet MS"/>
                <a:cs typeface="Trebuchet MS"/>
              </a:rPr>
              <a:t>)</a:t>
            </a:r>
            <a:endParaRPr sz="3100" dirty="0">
              <a:latin typeface="Trebuchet MS"/>
              <a:cs typeface="Trebuchet MS"/>
            </a:endParaRPr>
          </a:p>
          <a:p>
            <a:pPr marL="12700" marR="3161030" indent="337820" rtl="0">
              <a:lnSpc>
                <a:spcPct val="115500"/>
              </a:lnSpc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100" dirty="0">
                <a:solidFill>
                  <a:srgbClr val="2C1F84"/>
                </a:solidFill>
                <a:latin typeface="Trebuchet MS"/>
                <a:cs typeface="Trebuchet MS"/>
              </a:rPr>
              <a:t>реалізація у </a:t>
            </a:r>
            <a:r>
              <a:rPr lang="uk" sz="3100" b="1" i="0" u="none" strike="noStrike" spc="-100" dirty="0" smtClean="0">
                <a:solidFill>
                  <a:srgbClr val="2C1F84"/>
                </a:solidFill>
                <a:latin typeface="Trebuchet MS"/>
                <a:cs typeface="Trebuchet MS"/>
              </a:rPr>
              <a:t>2021р.-2026р.</a:t>
            </a:r>
            <a:endParaRPr sz="31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25628" y="2753867"/>
            <a:ext cx="2877311" cy="11201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464285" y="504444"/>
            <a:ext cx="3317875" cy="2044064"/>
            <a:chOff x="14464285" y="504444"/>
            <a:chExt cx="3317875" cy="2044064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903196" y="691896"/>
              <a:ext cx="2878836" cy="1120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464285" y="504444"/>
              <a:ext cx="3307080" cy="204368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848600" y="3086100"/>
            <a:ext cx="9634855" cy="6140450"/>
            <a:chOff x="7981188" y="3465576"/>
            <a:chExt cx="9634855" cy="6140450"/>
          </a:xfrm>
        </p:grpSpPr>
        <p:pic>
          <p:nvPicPr>
            <p:cNvPr id="7" name="object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046970" y="5066538"/>
              <a:ext cx="7549895" cy="45201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46970" y="5066538"/>
              <a:ext cx="7550150" cy="4520565"/>
            </a:xfrm>
            <a:custGeom>
              <a:avLst/>
              <a:gdLst/>
              <a:ahLst/>
              <a:cxnLst/>
              <a:rect l="l" t="t" r="r" b="b"/>
              <a:pathLst>
                <a:path w="7550150" h="4520565">
                  <a:moveTo>
                    <a:pt x="70738" y="0"/>
                  </a:moveTo>
                  <a:lnTo>
                    <a:pt x="7479157" y="0"/>
                  </a:lnTo>
                  <a:lnTo>
                    <a:pt x="7493029" y="1377"/>
                  </a:lnTo>
                  <a:lnTo>
                    <a:pt x="7529195" y="20700"/>
                  </a:lnTo>
                  <a:lnTo>
                    <a:pt x="7548518" y="56866"/>
                  </a:lnTo>
                  <a:lnTo>
                    <a:pt x="7549895" y="70738"/>
                  </a:lnTo>
                  <a:lnTo>
                    <a:pt x="7549895" y="4449406"/>
                  </a:lnTo>
                  <a:lnTo>
                    <a:pt x="7538001" y="4488672"/>
                  </a:lnTo>
                  <a:lnTo>
                    <a:pt x="7506223" y="4514797"/>
                  </a:lnTo>
                  <a:lnTo>
                    <a:pt x="7479157" y="4520184"/>
                  </a:lnTo>
                  <a:lnTo>
                    <a:pt x="70738" y="4520184"/>
                  </a:lnTo>
                  <a:lnTo>
                    <a:pt x="31501" y="4508295"/>
                  </a:lnTo>
                  <a:lnTo>
                    <a:pt x="5397" y="4476489"/>
                  </a:lnTo>
                  <a:lnTo>
                    <a:pt x="0" y="4449406"/>
                  </a:lnTo>
                  <a:lnTo>
                    <a:pt x="0" y="70738"/>
                  </a:lnTo>
                  <a:lnTo>
                    <a:pt x="11894" y="31501"/>
                  </a:lnTo>
                  <a:lnTo>
                    <a:pt x="43672" y="5397"/>
                  </a:lnTo>
                  <a:lnTo>
                    <a:pt x="70738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000238" y="3484626"/>
              <a:ext cx="3195828" cy="352958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000238" y="3484626"/>
              <a:ext cx="3195955" cy="3529965"/>
            </a:xfrm>
            <a:custGeom>
              <a:avLst/>
              <a:gdLst/>
              <a:ahLst/>
              <a:cxnLst/>
              <a:rect l="l" t="t" r="r" b="b"/>
              <a:pathLst>
                <a:path w="3195954" h="3529965">
                  <a:moveTo>
                    <a:pt x="130428" y="0"/>
                  </a:moveTo>
                  <a:lnTo>
                    <a:pt x="3065398" y="0"/>
                  </a:lnTo>
                  <a:lnTo>
                    <a:pt x="3116157" y="10255"/>
                  </a:lnTo>
                  <a:lnTo>
                    <a:pt x="3157616" y="38226"/>
                  </a:lnTo>
                  <a:lnTo>
                    <a:pt x="3185574" y="79724"/>
                  </a:lnTo>
                  <a:lnTo>
                    <a:pt x="3195828" y="130555"/>
                  </a:lnTo>
                  <a:lnTo>
                    <a:pt x="3195828" y="3399028"/>
                  </a:lnTo>
                  <a:lnTo>
                    <a:pt x="3185906" y="3449002"/>
                  </a:lnTo>
                  <a:lnTo>
                    <a:pt x="3157601" y="3491357"/>
                  </a:lnTo>
                  <a:lnTo>
                    <a:pt x="3115262" y="3519662"/>
                  </a:lnTo>
                  <a:lnTo>
                    <a:pt x="3065398" y="3529584"/>
                  </a:lnTo>
                  <a:lnTo>
                    <a:pt x="130428" y="3529584"/>
                  </a:lnTo>
                  <a:lnTo>
                    <a:pt x="80565" y="3519662"/>
                  </a:lnTo>
                  <a:lnTo>
                    <a:pt x="38226" y="3491357"/>
                  </a:lnTo>
                  <a:lnTo>
                    <a:pt x="9921" y="3449002"/>
                  </a:lnTo>
                  <a:lnTo>
                    <a:pt x="0" y="3399028"/>
                  </a:lnTo>
                  <a:lnTo>
                    <a:pt x="0" y="130555"/>
                  </a:lnTo>
                  <a:lnTo>
                    <a:pt x="9921" y="80581"/>
                  </a:lnTo>
                  <a:lnTo>
                    <a:pt x="38226" y="38226"/>
                  </a:lnTo>
                  <a:lnTo>
                    <a:pt x="80565" y="9921"/>
                  </a:lnTo>
                  <a:lnTo>
                    <a:pt x="130428" y="0"/>
                  </a:lnTo>
                  <a:close/>
                </a:path>
              </a:pathLst>
            </a:custGeom>
            <a:ln w="38100">
              <a:solidFill>
                <a:srgbClr val="2C1F8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54024" y="1769735"/>
            <a:ext cx="14892427" cy="77914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315" dirty="0">
                <a:solidFill>
                  <a:srgbClr val="C00D18"/>
                </a:solidFill>
                <a:latin typeface="Trebuchet MS"/>
                <a:cs typeface="Trebuchet MS"/>
              </a:rPr>
              <a:t>Науково-дослідний центр курортології (CLV)</a:t>
            </a:r>
            <a:endParaRPr sz="49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54">
                <a:latin typeface="Trebuchet MS"/>
              </a:rPr>
              <a:t>СТРАТЕГІЧНІ ПРОЄКТИ - ВІДБІР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85800" y="2753867"/>
            <a:ext cx="9906000" cy="4939665"/>
          </a:xfrm>
          <a:prstGeom prst="rect">
            <a:avLst/>
          </a:prstGeom>
        </p:spPr>
        <p:txBody>
          <a:bodyPr vert="horz" wrap="square" lIns="0" tIns="85725" rIns="0" bIns="0" rtlCol="0">
            <a:noAutofit/>
          </a:bodyPr>
          <a:lstStyle/>
          <a:p>
            <a:pPr marL="350520" indent="-333375" rtl="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45" dirty="0">
                <a:solidFill>
                  <a:srgbClr val="2C1F84"/>
                </a:solidFill>
                <a:latin typeface="Trebuchet MS"/>
                <a:cs typeface="Trebuchet MS"/>
              </a:rPr>
              <a:t>заявник</a:t>
            </a:r>
            <a:endParaRPr sz="31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575"/>
              </a:spcBef>
            </a:pPr>
            <a:r>
              <a:rPr lang="uk" sz="3100" b="1" i="0" u="none" strike="noStrike" spc="-90" dirty="0">
                <a:solidFill>
                  <a:srgbClr val="2C1F84"/>
                </a:solidFill>
                <a:latin typeface="Trebuchet MS"/>
                <a:cs typeface="Trebuchet MS"/>
              </a:rPr>
              <a:t>Institut lázeňství a balneologie, v.v.i.</a:t>
            </a:r>
            <a:endParaRPr sz="3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90"/>
              </a:spcBef>
            </a:pPr>
            <a:endParaRPr sz="3100" dirty="0">
              <a:latin typeface="Trebuchet MS"/>
              <a:cs typeface="Trebuchet MS"/>
            </a:endParaRPr>
          </a:p>
          <a:p>
            <a:pPr marL="350520" indent="-333375" rtl="0">
              <a:lnSpc>
                <a:spcPct val="100000"/>
              </a:lnSpc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250" dirty="0">
                <a:solidFill>
                  <a:srgbClr val="2C1F84"/>
                </a:solidFill>
                <a:latin typeface="Trebuchet MS"/>
                <a:cs typeface="Trebuchet MS"/>
              </a:rPr>
              <a:t>загальна вартість</a:t>
            </a:r>
            <a:endParaRPr sz="31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575"/>
              </a:spcBef>
            </a:pPr>
            <a:r>
              <a:rPr lang="uk" sz="3100" b="1" i="0" u="none" strike="noStrike" spc="-170" dirty="0">
                <a:solidFill>
                  <a:srgbClr val="2C1F84"/>
                </a:solidFill>
                <a:latin typeface="Trebuchet MS"/>
                <a:cs typeface="Trebuchet MS"/>
              </a:rPr>
              <a:t>249.769.000 крон = 9,9 млн. ЄВРО</a:t>
            </a:r>
            <a:endParaRPr sz="31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575"/>
              </a:spcBef>
            </a:pPr>
            <a:r>
              <a:rPr lang="uk" sz="3100" b="1" i="0" u="none" strike="noStrike" spc="-270" dirty="0">
                <a:solidFill>
                  <a:srgbClr val="2C1F84"/>
                </a:solidFill>
                <a:latin typeface="Trebuchet MS"/>
                <a:cs typeface="Trebuchet MS"/>
              </a:rPr>
              <a:t>(ФСП 95%) очікується</a:t>
            </a:r>
            <a:endParaRPr sz="3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10"/>
              </a:spcBef>
            </a:pPr>
            <a:endParaRPr sz="3100" dirty="0">
              <a:latin typeface="Trebuchet MS"/>
              <a:cs typeface="Trebuchet MS"/>
            </a:endParaRPr>
          </a:p>
          <a:p>
            <a:pPr marL="12700" marR="3850640" indent="337820" rtl="0">
              <a:lnSpc>
                <a:spcPct val="115500"/>
              </a:lnSpc>
              <a:buFont typeface="Arial"/>
              <a:buChar char="•"/>
              <a:tabLst>
                <a:tab pos="350520" algn="l"/>
              </a:tabLst>
            </a:pPr>
            <a:r>
              <a:rPr lang="uk" sz="3100" b="1" i="0" u="none" strike="noStrike" spc="-100" dirty="0">
                <a:solidFill>
                  <a:srgbClr val="2C1F84"/>
                </a:solidFill>
                <a:latin typeface="Trebuchet MS"/>
                <a:cs typeface="Trebuchet MS"/>
              </a:rPr>
              <a:t>реалізація у </a:t>
            </a:r>
            <a:r>
              <a:rPr lang="uk" sz="3100" b="1" i="0" u="none" strike="noStrike" spc="-100" dirty="0" smtClean="0">
                <a:solidFill>
                  <a:srgbClr val="2C1F84"/>
                </a:solidFill>
                <a:latin typeface="Trebuchet MS"/>
                <a:cs typeface="Trebuchet MS"/>
              </a:rPr>
              <a:t>2021р.-2024р.</a:t>
            </a:r>
            <a:endParaRPr sz="3100" dirty="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/>
          <a:stretch>
            <a:fillRect/>
          </a:stretch>
        </p:blipFill>
        <p:spPr>
          <a:xfrm>
            <a:off x="13182600" y="713231"/>
            <a:ext cx="4588763" cy="16261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16000" y="848994"/>
            <a:ext cx="12700000" cy="8636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190" dirty="0">
                <a:latin typeface="Trebuchet MS"/>
              </a:rPr>
              <a:t>ТРАНСФОРМАЦІЯ КРАЮ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286250" y="2724150"/>
            <a:ext cx="9892665" cy="6705600"/>
          </a:xfrm>
          <a:custGeom>
            <a:avLst/>
            <a:gdLst/>
            <a:ahLst/>
            <a:cxnLst/>
            <a:rect l="l" t="t" r="r" b="b"/>
            <a:pathLst>
              <a:path w="9892665" h="6705600">
                <a:moveTo>
                  <a:pt x="97027" y="0"/>
                </a:moveTo>
                <a:lnTo>
                  <a:pt x="9795256" y="0"/>
                </a:lnTo>
                <a:lnTo>
                  <a:pt x="9814294" y="1873"/>
                </a:lnTo>
                <a:lnTo>
                  <a:pt x="9863836" y="28448"/>
                </a:lnTo>
                <a:lnTo>
                  <a:pt x="9890410" y="77989"/>
                </a:lnTo>
                <a:lnTo>
                  <a:pt x="9892284" y="97027"/>
                </a:lnTo>
                <a:lnTo>
                  <a:pt x="9892284" y="6608572"/>
                </a:lnTo>
                <a:lnTo>
                  <a:pt x="9884660" y="6646342"/>
                </a:lnTo>
                <a:lnTo>
                  <a:pt x="9863867" y="6677183"/>
                </a:lnTo>
                <a:lnTo>
                  <a:pt x="9833026" y="6697976"/>
                </a:lnTo>
                <a:lnTo>
                  <a:pt x="9795256" y="6705600"/>
                </a:lnTo>
                <a:lnTo>
                  <a:pt x="97027" y="6705600"/>
                </a:lnTo>
                <a:lnTo>
                  <a:pt x="59257" y="6697976"/>
                </a:lnTo>
                <a:lnTo>
                  <a:pt x="28416" y="6677183"/>
                </a:lnTo>
                <a:lnTo>
                  <a:pt x="7623" y="6646342"/>
                </a:lnTo>
                <a:lnTo>
                  <a:pt x="0" y="6608572"/>
                </a:lnTo>
                <a:lnTo>
                  <a:pt x="0" y="97027"/>
                </a:lnTo>
                <a:lnTo>
                  <a:pt x="7623" y="59257"/>
                </a:lnTo>
                <a:lnTo>
                  <a:pt x="28416" y="28416"/>
                </a:lnTo>
                <a:lnTo>
                  <a:pt x="59257" y="7623"/>
                </a:lnTo>
                <a:lnTo>
                  <a:pt x="97027" y="0"/>
                </a:lnTo>
                <a:close/>
              </a:path>
            </a:pathLst>
          </a:custGeom>
          <a:ln w="38100">
            <a:solidFill>
              <a:srgbClr val="2C1F8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3960" y="1775967"/>
            <a:ext cx="11472839" cy="77216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270" dirty="0">
                <a:solidFill>
                  <a:srgbClr val="C00D18"/>
                </a:solidFill>
                <a:latin typeface="Trebuchet MS"/>
                <a:cs typeface="Trebuchet MS"/>
              </a:rPr>
              <a:t>через ФСП - ефект синергії</a:t>
            </a:r>
            <a:endParaRPr sz="4900" dirty="0">
              <a:latin typeface="Trebuchet MS"/>
              <a:cs typeface="Trebuchet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2736850"/>
            <a:ext cx="9925050" cy="67246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190">
                <a:latin typeface="Trebuchet MS"/>
              </a:rPr>
              <a:t>ТРАНСФОРМАЦІЯ КРАЮ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6000" y="1769217"/>
            <a:ext cx="16155670" cy="6158865"/>
          </a:xfrm>
          <a:prstGeom prst="rect">
            <a:avLst/>
          </a:prstGeom>
        </p:spPr>
        <p:txBody>
          <a:bodyPr vert="horz" wrap="square" lIns="0" tIns="34734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2735"/>
              </a:spcBef>
            </a:pPr>
            <a:r>
              <a:rPr lang="uk" sz="4900" b="1" i="0" u="none" strike="noStrike" spc="-270" dirty="0">
                <a:solidFill>
                  <a:srgbClr val="C00D18"/>
                </a:solidFill>
                <a:latin typeface="Trebuchet MS"/>
                <a:cs typeface="Trebuchet MS"/>
              </a:rPr>
              <a:t>через ФСП - комплексні проєкти</a:t>
            </a:r>
            <a:endParaRPr sz="49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1889"/>
              </a:spcBef>
            </a:pPr>
            <a:r>
              <a:rPr lang="uk" sz="3500" b="1" i="0" u="none" strike="noStrike" spc="-245" dirty="0">
                <a:solidFill>
                  <a:srgbClr val="2C1F84"/>
                </a:solidFill>
                <a:latin typeface="Trebuchet MS"/>
                <a:cs typeface="Trebuchet MS"/>
              </a:rPr>
              <a:t>Ваучери для підприємців</a:t>
            </a:r>
            <a:endParaRPr sz="3500" dirty="0">
              <a:latin typeface="Trebuchet MS"/>
              <a:cs typeface="Trebuchet MS"/>
            </a:endParaRPr>
          </a:p>
          <a:p>
            <a:pPr marL="12700" marR="15240" algn="l" rtl="0">
              <a:lnSpc>
                <a:spcPct val="116700"/>
              </a:lnSpc>
              <a:spcBef>
                <a:spcPts val="80"/>
              </a:spcBef>
            </a:pPr>
            <a:r>
              <a:rPr lang="uk" sz="3000" b="0" i="0" u="none" strike="noStrike" spc="105" dirty="0">
                <a:solidFill>
                  <a:srgbClr val="2C1F84"/>
                </a:solidFill>
                <a:latin typeface="Trebuchet MS"/>
                <a:cs typeface="Trebuchet MS"/>
              </a:rPr>
              <a:t>80 % прийнятних витрат проєкту, до суми, дозволеної правилами підтримки, до мінімуму 50 000 чеських крон</a:t>
            </a:r>
            <a:endParaRPr sz="3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20"/>
              </a:spcBef>
            </a:pPr>
            <a:endParaRPr sz="3000" dirty="0">
              <a:latin typeface="Trebuchet MS"/>
              <a:cs typeface="Trebuchet MS"/>
            </a:endParaRPr>
          </a:p>
          <a:p>
            <a:pPr marL="281305" indent="-279400" rtl="0">
              <a:lnSpc>
                <a:spcPct val="100000"/>
              </a:lnSpc>
              <a:buSzPct val="78333"/>
              <a:buAutoNum type="arabicParenR"/>
              <a:tabLst>
                <a:tab pos="281305" algn="l"/>
              </a:tabLst>
            </a:pPr>
            <a:r>
              <a:rPr lang="uk" sz="3000" b="0" i="0" u="sng" strike="noStrike" spc="-295" dirty="0">
                <a:solidFill>
                  <a:srgbClr val="2C1F84"/>
                </a:solidFill>
                <a:uFill>
                  <a:solidFill>
                    <a:srgbClr val="2C1F84"/>
                  </a:solidFill>
                </a:uFill>
                <a:latin typeface="Trebuchet MS"/>
                <a:cs typeface="Trebuchet MS"/>
              </a:rPr>
              <a:t> Розвиток бізнесу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50" dirty="0">
                <a:solidFill>
                  <a:srgbClr val="2C1F84"/>
                </a:solidFill>
                <a:latin typeface="Trebuchet MS"/>
                <a:cs typeface="Trebuchet MS"/>
              </a:rPr>
              <a:t>мета = сприяння появі нових або розвитку існуючих бізнес-планів і бізнес-заходів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215" dirty="0">
                <a:solidFill>
                  <a:srgbClr val="2C1F84"/>
                </a:solidFill>
                <a:latin typeface="Trebuchet MS"/>
                <a:cs typeface="Trebuchet MS"/>
              </a:rPr>
              <a:t>витрати на запуск або розширення виробництва або послуг, що надаються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35" dirty="0">
                <a:solidFill>
                  <a:srgbClr val="2C1F84"/>
                </a:solidFill>
                <a:latin typeface="Trebuchet MS"/>
                <a:cs typeface="Trebuchet MS"/>
              </a:rPr>
              <a:t>поліпшення функціонування малих і середніх підприємств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295" dirty="0">
                <a:solidFill>
                  <a:srgbClr val="2C1F84"/>
                </a:solidFill>
                <a:latin typeface="Trebuchet MS"/>
                <a:cs typeface="Trebuchet MS"/>
              </a:rPr>
              <a:t>макс. сума 500 000 чес. крон</a:t>
            </a:r>
            <a:endParaRPr sz="3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190">
                <a:latin typeface="Trebuchet MS"/>
              </a:rPr>
              <a:t>ТРАНСФОРМАЦІЯ КРАЮ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6000" y="1318894"/>
            <a:ext cx="16662400" cy="8255000"/>
          </a:xfrm>
          <a:prstGeom prst="rect">
            <a:avLst/>
          </a:prstGeom>
        </p:spPr>
        <p:txBody>
          <a:bodyPr vert="horz" wrap="square" lIns="0" tIns="34734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2735"/>
              </a:spcBef>
            </a:pPr>
            <a:r>
              <a:rPr lang="uk" sz="4900" b="1" i="0" u="none" strike="noStrike" spc="-270" dirty="0">
                <a:solidFill>
                  <a:srgbClr val="C00D18"/>
                </a:solidFill>
                <a:latin typeface="Trebuchet MS"/>
                <a:cs typeface="Trebuchet MS"/>
              </a:rPr>
              <a:t>через ФСП - комплексні проєкти</a:t>
            </a:r>
            <a:endParaRPr sz="49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1889"/>
              </a:spcBef>
            </a:pPr>
            <a:r>
              <a:rPr lang="uk" sz="3500" b="1" i="0" u="none" strike="noStrike" spc="-245" dirty="0">
                <a:solidFill>
                  <a:srgbClr val="2C1F84"/>
                </a:solidFill>
                <a:latin typeface="Trebuchet MS"/>
                <a:cs typeface="Trebuchet MS"/>
              </a:rPr>
              <a:t>Ваучери для підприємців</a:t>
            </a:r>
            <a:endParaRPr sz="3500" dirty="0">
              <a:latin typeface="Trebuchet MS"/>
              <a:cs typeface="Trebuchet MS"/>
            </a:endParaRPr>
          </a:p>
          <a:p>
            <a:pPr marL="327025" indent="-323850" rtl="0">
              <a:lnSpc>
                <a:spcPct val="100000"/>
              </a:lnSpc>
              <a:spcBef>
                <a:spcPts val="1380"/>
              </a:spcBef>
              <a:buSzPct val="91666"/>
              <a:buAutoNum type="arabicParenR" startAt="2"/>
              <a:tabLst>
                <a:tab pos="327025" algn="l"/>
              </a:tabLst>
            </a:pPr>
            <a:r>
              <a:rPr lang="uk" sz="3000" b="0" i="0" u="sng" strike="noStrike" spc="-310" dirty="0">
                <a:solidFill>
                  <a:srgbClr val="2C1F84"/>
                </a:solidFill>
                <a:uFill>
                  <a:solidFill>
                    <a:srgbClr val="2C1F84"/>
                  </a:solidFill>
                </a:uFill>
                <a:latin typeface="Trebuchet MS"/>
                <a:cs typeface="Trebuchet MS"/>
              </a:rPr>
              <a:t> Цифрові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50" dirty="0">
                <a:solidFill>
                  <a:srgbClr val="2C1F84"/>
                </a:solidFill>
                <a:latin typeface="Trebuchet MS"/>
                <a:cs typeface="Trebuchet MS"/>
              </a:rPr>
              <a:t>мета = підтримка цифрової трансформації малих та середніх підприємств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35" dirty="0">
                <a:solidFill>
                  <a:srgbClr val="2C1F84"/>
                </a:solidFill>
                <a:latin typeface="Trebuchet MS"/>
                <a:cs typeface="Trebuchet MS"/>
              </a:rPr>
              <a:t>придбання цифрових технологій та послуг або автоматизація процесів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295" dirty="0">
                <a:solidFill>
                  <a:srgbClr val="2C1F84"/>
                </a:solidFill>
                <a:latin typeface="Trebuchet MS"/>
                <a:cs typeface="Trebuchet MS"/>
              </a:rPr>
              <a:t>макс. сума 500 000 чес. крон</a:t>
            </a:r>
            <a:endParaRPr sz="3000" dirty="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320"/>
              </a:spcBef>
              <a:buClr>
                <a:srgbClr val="2C1F84"/>
              </a:buClr>
              <a:buFont typeface="Arial"/>
              <a:buChar char="•"/>
            </a:pPr>
            <a:endParaRPr sz="3000" dirty="0">
              <a:latin typeface="Trebuchet MS"/>
              <a:cs typeface="Trebuchet MS"/>
            </a:endParaRPr>
          </a:p>
          <a:p>
            <a:pPr marL="325755" indent="-323850" rtl="0">
              <a:lnSpc>
                <a:spcPct val="100000"/>
              </a:lnSpc>
              <a:buSzPct val="91666"/>
              <a:buAutoNum type="arabicParenR" startAt="2"/>
              <a:tabLst>
                <a:tab pos="325755" algn="l"/>
              </a:tabLst>
            </a:pPr>
            <a:r>
              <a:rPr lang="uk" sz="3000" b="0" i="0" u="sng" strike="noStrike" spc="-310" dirty="0">
                <a:solidFill>
                  <a:srgbClr val="2C1F84"/>
                </a:solidFill>
                <a:uFill>
                  <a:solidFill>
                    <a:srgbClr val="2C1F84"/>
                  </a:solidFill>
                </a:uFill>
                <a:latin typeface="Trebuchet MS"/>
                <a:cs typeface="Trebuchet MS"/>
              </a:rPr>
              <a:t> Інноваційні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50" dirty="0">
                <a:solidFill>
                  <a:srgbClr val="2C1F84"/>
                </a:solidFill>
                <a:latin typeface="Trebuchet MS"/>
                <a:cs typeface="Trebuchet MS"/>
              </a:rPr>
              <a:t>мета = підтримка інноваційного потенціалу малих і середніх підприємств</a:t>
            </a:r>
            <a:endParaRPr sz="3000" dirty="0">
              <a:latin typeface="Trebuchet MS"/>
              <a:cs typeface="Trebuchet MS"/>
            </a:endParaRPr>
          </a:p>
          <a:p>
            <a:pPr marL="660400" marR="5080" lvl="1" indent="-323215" rtl="0">
              <a:lnSpc>
                <a:spcPts val="4200"/>
              </a:lnSpc>
              <a:spcBef>
                <a:spcPts val="240"/>
              </a:spcBef>
              <a:buFont typeface="Arial"/>
              <a:buChar char="•"/>
              <a:tabLst>
                <a:tab pos="660400" algn="l"/>
              </a:tabLst>
            </a:pPr>
            <a:r>
              <a:rPr lang="uk" sz="3000" b="0" i="0" u="none" strike="noStrike" spc="-270" dirty="0">
                <a:solidFill>
                  <a:srgbClr val="2C1F84"/>
                </a:solidFill>
                <a:latin typeface="Trebuchet MS"/>
                <a:cs typeface="Trebuchet MS"/>
              </a:rPr>
              <a:t>розробка, тестування і створення нових продуктів, а також поліпшення функціональності існуючих продуктів і придбання виробничих потужностей, пов'язаних з інноваційним продуктом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05" dirty="0">
                <a:solidFill>
                  <a:srgbClr val="2C1F84"/>
                </a:solidFill>
                <a:latin typeface="Trebuchet MS"/>
                <a:cs typeface="Trebuchet MS"/>
              </a:rPr>
              <a:t>придбання послуг, необхідних кінцевому заявнику для його інноваційної діяльності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14" dirty="0">
                <a:solidFill>
                  <a:srgbClr val="2C1F84"/>
                </a:solidFill>
                <a:latin typeface="Trebuchet MS"/>
                <a:cs typeface="Trebuchet MS"/>
              </a:rPr>
              <a:t>просування та створення спеціалізованих інноваційних робочих місць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295" dirty="0">
                <a:solidFill>
                  <a:srgbClr val="2C1F84"/>
                </a:solidFill>
                <a:latin typeface="Trebuchet MS"/>
                <a:cs typeface="Trebuchet MS"/>
              </a:rPr>
              <a:t>макс. сума 1 000 000 чес. крон</a:t>
            </a:r>
            <a:endParaRPr sz="3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7998" cy="102869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47299" y="2404484"/>
            <a:ext cx="7274026" cy="65608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6870" indent="-344170" rtl="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75" dirty="0">
                <a:solidFill>
                  <a:srgbClr val="FFFFFF"/>
                </a:solidFill>
                <a:latin typeface="Trebuchet MS"/>
                <a:cs typeface="Trebuchet MS"/>
              </a:rPr>
              <a:t>серце Європейського оздоровчого </a:t>
            </a:r>
            <a:r>
              <a:rPr lang="uk" sz="3200" b="0" i="0" u="none" strike="noStrike" spc="-75" dirty="0" smtClean="0">
                <a:solidFill>
                  <a:srgbClr val="FFFFFF"/>
                </a:solidFill>
                <a:latin typeface="Trebuchet MS"/>
                <a:cs typeface="Trebuchet MS"/>
              </a:rPr>
              <a:t>курорту</a:t>
            </a:r>
            <a:endParaRPr lang="en-US"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65" dirty="0" smtClean="0">
                <a:solidFill>
                  <a:srgbClr val="FFFFFF"/>
                </a:solidFill>
                <a:latin typeface="Trebuchet MS"/>
                <a:cs typeface="Trebuchet MS"/>
              </a:rPr>
              <a:t>Об'єкти </a:t>
            </a:r>
            <a:r>
              <a:rPr lang="uk" sz="3200" b="0" i="0" u="none" strike="noStrike" spc="-165" dirty="0">
                <a:solidFill>
                  <a:srgbClr val="FFFFFF"/>
                </a:solidFill>
                <a:latin typeface="Trebuchet MS"/>
                <a:cs typeface="Trebuchet MS"/>
              </a:rPr>
              <a:t>Всесвітньої спадщини </a:t>
            </a:r>
            <a:r>
              <a:rPr lang="uk" sz="3200" b="0" i="0" u="none" strike="noStrike" spc="-165" dirty="0" smtClean="0">
                <a:solidFill>
                  <a:srgbClr val="FFFFFF"/>
                </a:solidFill>
                <a:latin typeface="Trebuchet MS"/>
                <a:cs typeface="Trebuchet MS"/>
              </a:rPr>
              <a:t>ЮНЕСКО</a:t>
            </a:r>
            <a:endParaRPr lang="en-US"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45" dirty="0" smtClean="0">
                <a:solidFill>
                  <a:srgbClr val="FFFFFF"/>
                </a:solidFill>
                <a:latin typeface="Trebuchet MS"/>
                <a:cs typeface="Trebuchet MS"/>
              </a:rPr>
              <a:t>Західна </a:t>
            </a:r>
            <a:r>
              <a:rPr lang="uk" sz="3200" b="0" i="0" u="none" strike="noStrike" spc="-145" dirty="0">
                <a:solidFill>
                  <a:srgbClr val="FFFFFF"/>
                </a:solidFill>
                <a:latin typeface="Trebuchet MS"/>
                <a:cs typeface="Trebuchet MS"/>
              </a:rPr>
              <a:t>Богемія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40" dirty="0">
                <a:solidFill>
                  <a:srgbClr val="FFFFFF"/>
                </a:solidFill>
                <a:latin typeface="Trebuchet MS"/>
                <a:cs typeface="Trebuchet MS"/>
              </a:rPr>
              <a:t>спа-трикутник - великий </a:t>
            </a:r>
            <a:r>
              <a:rPr lang="uk" sz="3200" b="0" i="0" u="none" strike="noStrike" spc="-140" dirty="0" smtClean="0">
                <a:solidFill>
                  <a:srgbClr val="FFFFFF"/>
                </a:solidFill>
                <a:latin typeface="Trebuchet MS"/>
                <a:cs typeface="Trebuchet MS"/>
              </a:rPr>
              <a:t>спа-центр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00" dirty="0">
                <a:solidFill>
                  <a:srgbClr val="FFFFFF"/>
                </a:solidFill>
                <a:latin typeface="Trebuchet MS"/>
                <a:cs typeface="Trebuchet MS"/>
              </a:rPr>
              <a:t>культура видобутку корисних копалин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70" dirty="0">
                <a:solidFill>
                  <a:srgbClr val="FFFFFF"/>
                </a:solidFill>
                <a:latin typeface="Trebuchet MS"/>
                <a:cs typeface="Trebuchet MS"/>
              </a:rPr>
              <a:t>пейзаж Рудних </a:t>
            </a:r>
            <a:r>
              <a:rPr lang="uk" sz="3200" b="0" i="0" u="none" strike="noStrike" spc="-170" dirty="0" smtClean="0">
                <a:solidFill>
                  <a:srgbClr val="FFFFFF"/>
                </a:solidFill>
                <a:latin typeface="Trebuchet MS"/>
                <a:cs typeface="Trebuchet MS"/>
              </a:rPr>
              <a:t>гір</a:t>
            </a:r>
            <a:endParaRPr lang="en-US"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50" dirty="0" smtClean="0">
                <a:solidFill>
                  <a:srgbClr val="FFFFFF"/>
                </a:solidFill>
                <a:latin typeface="Trebuchet MS"/>
                <a:cs typeface="Trebuchet MS"/>
              </a:rPr>
              <a:t>ідеальне </a:t>
            </a:r>
            <a:r>
              <a:rPr lang="uk" sz="3200" b="0" i="0" u="none" strike="noStrike" spc="-150" dirty="0">
                <a:solidFill>
                  <a:srgbClr val="FFFFFF"/>
                </a:solidFill>
                <a:latin typeface="Trebuchet MS"/>
                <a:cs typeface="Trebuchet MS"/>
              </a:rPr>
              <a:t>туристичне місце для </a:t>
            </a:r>
            <a:r>
              <a:rPr lang="uk" sz="3200" b="0" i="0" u="none" strike="noStrike" spc="-150" dirty="0" smtClean="0">
                <a:solidFill>
                  <a:srgbClr val="FFFFFF"/>
                </a:solidFill>
                <a:latin typeface="Trebuchet MS"/>
                <a:cs typeface="Trebuchet MS"/>
              </a:rPr>
              <a:t>активного</a:t>
            </a:r>
            <a:r>
              <a:rPr lang="en-US" sz="3200" dirty="0">
                <a:latin typeface="Trebuchet MS"/>
                <a:cs typeface="Trebuchet MS"/>
              </a:rPr>
              <a:t> </a:t>
            </a:r>
            <a:r>
              <a:rPr lang="uk" sz="3200" b="0" i="0" u="none" strike="noStrike" spc="-10" dirty="0" smtClean="0">
                <a:solidFill>
                  <a:srgbClr val="FFFFFF"/>
                </a:solidFill>
                <a:latin typeface="Trebuchet MS"/>
                <a:cs typeface="Trebuchet MS"/>
              </a:rPr>
              <a:t>відпочинку</a:t>
            </a:r>
            <a:endParaRPr sz="32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424671" y="611123"/>
            <a:ext cx="9238615" cy="8958580"/>
            <a:chOff x="8424671" y="611123"/>
            <a:chExt cx="9238615" cy="8958580"/>
          </a:xfrm>
        </p:grpSpPr>
        <p:pic>
          <p:nvPicPr>
            <p:cNvPr id="6" name="object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1" y="630173"/>
              <a:ext cx="9200388" cy="89199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443721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90600" y="952500"/>
            <a:ext cx="10968737" cy="1017269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uk" sz="5400" b="0" i="0" u="none" strike="noStrike" spc="-105" dirty="0">
                <a:solidFill>
                  <a:srgbClr val="C00D18"/>
                </a:solidFill>
                <a:latin typeface="Trebuchet MS"/>
                <a:cs typeface="Trebuchet MS"/>
              </a:rPr>
              <a:t>КАРЛОВАРСЬКИЙ КРАЙ</a:t>
            </a:r>
            <a:endParaRPr sz="5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848994"/>
            <a:ext cx="12547600" cy="8636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190" dirty="0">
                <a:latin typeface="Trebuchet MS"/>
              </a:rPr>
              <a:t>ТРАНСФОРМАЦІЯ КРАЮ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200" y="1280794"/>
            <a:ext cx="17122344" cy="7738745"/>
          </a:xfrm>
          <a:prstGeom prst="rect">
            <a:avLst/>
          </a:prstGeom>
        </p:spPr>
        <p:txBody>
          <a:bodyPr vert="horz" wrap="square" lIns="0" tIns="438784" rIns="0" bIns="0" rtlCol="0">
            <a:noAutofit/>
          </a:bodyPr>
          <a:lstStyle/>
          <a:p>
            <a:pPr marL="243840" rtl="0">
              <a:lnSpc>
                <a:spcPct val="100000"/>
              </a:lnSpc>
              <a:spcBef>
                <a:spcPts val="3454"/>
              </a:spcBef>
            </a:pPr>
            <a:r>
              <a:rPr lang="uk" sz="4900" b="1" i="0" u="none" strike="noStrike" spc="-270" dirty="0">
                <a:solidFill>
                  <a:srgbClr val="C00D18"/>
                </a:solidFill>
                <a:latin typeface="Trebuchet MS"/>
                <a:cs typeface="Trebuchet MS"/>
              </a:rPr>
              <a:t>через ФСП - комплексні проєкти</a:t>
            </a:r>
            <a:endParaRPr sz="49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2415"/>
              </a:spcBef>
            </a:pPr>
            <a:r>
              <a:rPr lang="uk" sz="3500" b="1" i="0" u="none" strike="noStrike" spc="-245" dirty="0">
                <a:solidFill>
                  <a:srgbClr val="2C1F84"/>
                </a:solidFill>
                <a:latin typeface="Trebuchet MS"/>
                <a:cs typeface="Trebuchet MS"/>
              </a:rPr>
              <a:t>Ваучери для державного сектору</a:t>
            </a:r>
            <a:endParaRPr sz="3500" dirty="0">
              <a:latin typeface="Trebuchet MS"/>
              <a:cs typeface="Trebuchet MS"/>
            </a:endParaRPr>
          </a:p>
          <a:p>
            <a:pPr marL="281305" indent="-279400" rtl="0">
              <a:lnSpc>
                <a:spcPct val="100000"/>
              </a:lnSpc>
              <a:spcBef>
                <a:spcPts val="1380"/>
              </a:spcBef>
              <a:buSzPct val="78333"/>
              <a:buAutoNum type="arabicParenR"/>
              <a:tabLst>
                <a:tab pos="281305" algn="l"/>
              </a:tabLst>
            </a:pPr>
            <a:r>
              <a:rPr lang="uk" sz="3000" b="0" i="0" u="sng" strike="noStrike" spc="-270" dirty="0">
                <a:solidFill>
                  <a:srgbClr val="2C1F84"/>
                </a:solidFill>
                <a:uFill>
                  <a:solidFill>
                    <a:srgbClr val="2C1F84"/>
                  </a:solidFill>
                </a:uFill>
                <a:latin typeface="Trebuchet MS"/>
                <a:cs typeface="Trebuchet MS"/>
              </a:rPr>
              <a:t> Підготовка проєктів для державного сектору</a:t>
            </a:r>
            <a:endParaRPr sz="3000" dirty="0">
              <a:latin typeface="Trebuchet MS"/>
              <a:cs typeface="Trebuchet MS"/>
            </a:endParaRPr>
          </a:p>
          <a:p>
            <a:pPr marL="659765" marR="5080" lvl="1" indent="-323215" rtl="0">
              <a:lnSpc>
                <a:spcPts val="4200"/>
              </a:lnSpc>
              <a:spcBef>
                <a:spcPts val="24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40" dirty="0">
                <a:solidFill>
                  <a:srgbClr val="2C1F84"/>
                </a:solidFill>
                <a:latin typeface="Trebuchet MS"/>
                <a:cs typeface="Trebuchet MS"/>
              </a:rPr>
              <a:t>підготовка техніко-економічних обґрунтувань, проєктної документації та іншої необхідної </a:t>
            </a:r>
            <a:r>
              <a:rPr lang="uk" sz="3000" b="0" i="0" u="none" strike="noStrike" spc="-140" dirty="0" smtClean="0">
                <a:solidFill>
                  <a:srgbClr val="2C1F84"/>
                </a:solidFill>
                <a:latin typeface="Trebuchet MS"/>
                <a:cs typeface="Trebuchet MS"/>
              </a:rPr>
              <a:t/>
            </a:r>
            <a:br>
              <a:rPr lang="uk" sz="3000" b="0" i="0" u="none" strike="noStrike" spc="-140" dirty="0" smtClean="0">
                <a:solidFill>
                  <a:srgbClr val="2C1F84"/>
                </a:solidFill>
                <a:latin typeface="Trebuchet MS"/>
                <a:cs typeface="Trebuchet MS"/>
              </a:rPr>
            </a:br>
            <a:r>
              <a:rPr lang="uk" sz="3000" b="0" i="0" u="none" strike="noStrike" spc="-140" dirty="0" smtClean="0">
                <a:solidFill>
                  <a:srgbClr val="2C1F84"/>
                </a:solidFill>
                <a:latin typeface="Trebuchet MS"/>
                <a:cs typeface="Trebuchet MS"/>
              </a:rPr>
              <a:t>супровідної </a:t>
            </a:r>
            <a:r>
              <a:rPr lang="uk" sz="3000" b="0" i="0" u="none" strike="noStrike" spc="-140" dirty="0">
                <a:solidFill>
                  <a:srgbClr val="2C1F84"/>
                </a:solidFill>
                <a:latin typeface="Trebuchet MS"/>
                <a:cs typeface="Trebuchet MS"/>
              </a:rPr>
              <a:t>документації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85" dirty="0">
                <a:solidFill>
                  <a:srgbClr val="2C1F84"/>
                </a:solidFill>
                <a:latin typeface="Trebuchet MS"/>
                <a:cs typeface="Trebuchet MS"/>
              </a:rPr>
              <a:t>це проекти, які відповідають стратегічному документу муніципалітету</a:t>
            </a:r>
            <a:endParaRPr sz="30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2700"/>
              </a:spcBef>
            </a:pPr>
            <a:r>
              <a:rPr lang="uk" sz="3000" b="0" i="0" u="none" strike="noStrike" spc="-95" dirty="0">
                <a:solidFill>
                  <a:srgbClr val="2C1F84"/>
                </a:solidFill>
                <a:latin typeface="Trebuchet MS"/>
                <a:cs typeface="Trebuchet MS"/>
              </a:rPr>
              <a:t>Допомога повинна покривати підготовку проєктів за наступними напрямками: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10" dirty="0">
                <a:solidFill>
                  <a:srgbClr val="2C1F84"/>
                </a:solidFill>
                <a:latin typeface="Trebuchet MS"/>
                <a:cs typeface="Trebuchet MS"/>
              </a:rPr>
              <a:t>економія енергії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25" dirty="0">
                <a:solidFill>
                  <a:srgbClr val="2C1F84"/>
                </a:solidFill>
                <a:latin typeface="Trebuchet MS"/>
                <a:cs typeface="Trebuchet MS"/>
              </a:rPr>
              <a:t>відновлювані джерела енергії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25" dirty="0">
                <a:solidFill>
                  <a:srgbClr val="2C1F84"/>
                </a:solidFill>
                <a:latin typeface="Trebuchet MS"/>
                <a:cs typeface="Trebuchet MS"/>
              </a:rPr>
              <a:t>циркулярна економіка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05" dirty="0">
                <a:solidFill>
                  <a:srgbClr val="2C1F84"/>
                </a:solidFill>
                <a:latin typeface="Trebuchet MS"/>
                <a:cs typeface="Trebuchet MS"/>
              </a:rPr>
              <a:t>місцева мобільність</a:t>
            </a:r>
            <a:endParaRPr sz="3000" dirty="0">
              <a:latin typeface="Trebuchet MS"/>
              <a:cs typeface="Trebuchet MS"/>
            </a:endParaRPr>
          </a:p>
          <a:p>
            <a:pPr marL="659765" lvl="1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20" dirty="0">
                <a:solidFill>
                  <a:srgbClr val="2C1F84"/>
                </a:solidFill>
                <a:latin typeface="Trebuchet MS"/>
                <a:cs typeface="Trebuchet MS"/>
              </a:rPr>
              <a:t>ремісничі інкубатори</a:t>
            </a:r>
            <a:endParaRPr sz="3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190">
                <a:latin typeface="Trebuchet MS"/>
              </a:rPr>
              <a:t>ТРАНСФОРМАЦІЯ КРАЮ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3060" y="1409700"/>
            <a:ext cx="15959540" cy="6894195"/>
          </a:xfrm>
          <a:prstGeom prst="rect">
            <a:avLst/>
          </a:prstGeom>
        </p:spPr>
        <p:txBody>
          <a:bodyPr vert="horz" wrap="square" lIns="0" tIns="36068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2840"/>
              </a:spcBef>
            </a:pPr>
            <a:r>
              <a:rPr lang="uk" sz="4900" b="1" i="0" u="none" strike="noStrike" spc="-270" dirty="0">
                <a:solidFill>
                  <a:srgbClr val="C00D18"/>
                </a:solidFill>
                <a:latin typeface="Trebuchet MS"/>
                <a:cs typeface="Trebuchet MS"/>
              </a:rPr>
              <a:t>через ФСП - комплексні проєкти</a:t>
            </a:r>
            <a:endParaRPr sz="49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1970"/>
              </a:spcBef>
            </a:pPr>
            <a:r>
              <a:rPr lang="uk" sz="3500" b="1" i="0" u="none" strike="noStrike" spc="-245" dirty="0">
                <a:solidFill>
                  <a:srgbClr val="2C1F84"/>
                </a:solidFill>
                <a:latin typeface="Trebuchet MS"/>
                <a:cs typeface="Trebuchet MS"/>
              </a:rPr>
              <a:t>Ваучери для державного сектору</a:t>
            </a:r>
            <a:endParaRPr sz="35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1375"/>
              </a:spcBef>
            </a:pPr>
            <a:r>
              <a:rPr lang="uk" sz="3000" b="0" i="0" u="sng" strike="noStrike" spc="-114" dirty="0">
                <a:solidFill>
                  <a:srgbClr val="2C1F84"/>
                </a:solidFill>
                <a:uFill>
                  <a:solidFill>
                    <a:srgbClr val="2C1F84"/>
                  </a:solidFill>
                </a:uFill>
                <a:latin typeface="Trebuchet MS"/>
                <a:cs typeface="Trebuchet MS"/>
              </a:rPr>
              <a:t>2) Надбавки при прийомі на роботу для вчителів</a:t>
            </a:r>
            <a:endParaRPr sz="3000" dirty="0">
              <a:latin typeface="Trebuchet MS"/>
              <a:cs typeface="Trebuchet MS"/>
            </a:endParaRPr>
          </a:p>
          <a:p>
            <a:pPr marL="659765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25" dirty="0">
                <a:solidFill>
                  <a:srgbClr val="2C1F84"/>
                </a:solidFill>
                <a:latin typeface="Trebuchet MS"/>
                <a:cs typeface="Trebuchet MS"/>
              </a:rPr>
              <a:t>дотація поширюється на початкові та середні школи</a:t>
            </a:r>
            <a:endParaRPr sz="30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1310"/>
              </a:spcBef>
            </a:pPr>
            <a:r>
              <a:rPr lang="uk" sz="3000" b="0" i="0" u="none" strike="noStrike" spc="-135" dirty="0">
                <a:solidFill>
                  <a:srgbClr val="2C1F84"/>
                </a:solidFill>
                <a:latin typeface="Trebuchet MS"/>
                <a:cs typeface="Trebuchet MS"/>
              </a:rPr>
              <a:t>Проект буде включати в себе 2 види діяльності:</a:t>
            </a:r>
            <a:endParaRPr sz="3000" dirty="0">
              <a:latin typeface="Trebuchet MS"/>
              <a:cs typeface="Trebuchet MS"/>
            </a:endParaRPr>
          </a:p>
          <a:p>
            <a:pPr marL="659765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90" dirty="0">
                <a:solidFill>
                  <a:srgbClr val="2C1F84"/>
                </a:solidFill>
                <a:latin typeface="Trebuchet MS"/>
                <a:cs typeface="Trebuchet MS"/>
              </a:rPr>
              <a:t>надання коштів для виплати допомоги по найму (669 000 чес. крон)</a:t>
            </a:r>
            <a:endParaRPr sz="3000" dirty="0">
              <a:latin typeface="Trebuchet MS"/>
              <a:cs typeface="Trebuchet MS"/>
            </a:endParaRPr>
          </a:p>
          <a:p>
            <a:pPr marL="659765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70" dirty="0">
                <a:solidFill>
                  <a:srgbClr val="2C1F84"/>
                </a:solidFill>
                <a:latin typeface="Trebuchet MS"/>
                <a:cs typeface="Trebuchet MS"/>
              </a:rPr>
              <a:t>Освіта (до 100 000 крон)</a:t>
            </a:r>
            <a:endParaRPr sz="3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20"/>
              </a:spcBef>
              <a:buClr>
                <a:srgbClr val="2C1F84"/>
              </a:buClr>
              <a:buFont typeface="Arial"/>
              <a:buChar char="•"/>
            </a:pPr>
            <a:endParaRPr sz="30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</a:pPr>
            <a:r>
              <a:rPr lang="uk" sz="3000" b="1" i="0" u="sng" strike="noStrike" spc="-180" dirty="0">
                <a:solidFill>
                  <a:srgbClr val="2C1F84"/>
                </a:solidFill>
                <a:uFill>
                  <a:solidFill>
                    <a:srgbClr val="2C1F84"/>
                  </a:solidFill>
                </a:uFill>
                <a:latin typeface="Trebuchet MS"/>
                <a:cs typeface="Trebuchet MS"/>
              </a:rPr>
              <a:t>Заплановані ваучери для державного сектору:</a:t>
            </a:r>
            <a:endParaRPr sz="3000" dirty="0"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600"/>
              </a:spcBef>
            </a:pPr>
            <a:r>
              <a:rPr lang="uk" sz="3000" b="0" i="0" u="none" strike="noStrike" spc="-155" dirty="0">
                <a:solidFill>
                  <a:srgbClr val="2C1F84"/>
                </a:solidFill>
                <a:latin typeface="Trebuchet MS"/>
                <a:cs typeface="Trebuchet MS"/>
              </a:rPr>
              <a:t>Креативні, цифрові технології та преінкубація</a:t>
            </a:r>
            <a:endParaRPr sz="3000" dirty="0">
              <a:latin typeface="Trebuchet MS"/>
              <a:cs typeface="Trebuchet MS"/>
            </a:endParaRPr>
          </a:p>
          <a:p>
            <a:pPr marL="659765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59765" algn="l"/>
              </a:tabLst>
            </a:pPr>
            <a:r>
              <a:rPr lang="uk" sz="3000" b="0" i="0" u="none" strike="noStrike" spc="-135" dirty="0">
                <a:solidFill>
                  <a:srgbClr val="2C1F84"/>
                </a:solidFill>
                <a:latin typeface="Trebuchet MS"/>
                <a:cs typeface="Trebuchet MS"/>
              </a:rPr>
              <a:t>заплановане оголошення МНС – не раніше 2025 року</a:t>
            </a:r>
            <a:endParaRPr sz="3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1600" y="4152900"/>
            <a:ext cx="16230600" cy="2654935"/>
          </a:xfrm>
          <a:prstGeom prst="rect">
            <a:avLst/>
          </a:prstGeom>
        </p:spPr>
        <p:txBody>
          <a:bodyPr vert="horz" wrap="square" lIns="0" tIns="134620" rIns="0" bIns="0" rtlCol="0">
            <a:noAutofit/>
          </a:bodyPr>
          <a:lstStyle/>
          <a:p>
            <a:pPr marL="547370" indent="-534670" rtl="0">
              <a:lnSpc>
                <a:spcPct val="100000"/>
              </a:lnSpc>
              <a:spcBef>
                <a:spcPts val="1060"/>
              </a:spcBef>
              <a:buFont typeface="Arial"/>
              <a:buChar char="•"/>
              <a:tabLst>
                <a:tab pos="547370" algn="l"/>
              </a:tabLst>
            </a:pPr>
            <a:r>
              <a:rPr lang="uk" sz="6000" b="1" i="0" u="none" strike="noStrike" spc="-240" dirty="0">
                <a:solidFill>
                  <a:srgbClr val="C00D18"/>
                </a:solidFill>
                <a:latin typeface="Trebuchet MS"/>
                <a:cs typeface="Trebuchet MS"/>
              </a:rPr>
              <a:t>Навіщо інвестувати в Карловарський край?</a:t>
            </a:r>
            <a:endParaRPr sz="6000" dirty="0">
              <a:latin typeface="Trebuchet MS"/>
              <a:cs typeface="Trebuchet MS"/>
            </a:endParaRPr>
          </a:p>
          <a:p>
            <a:pPr marL="547370" indent="-534670" rtl="0">
              <a:lnSpc>
                <a:spcPct val="100000"/>
              </a:lnSpc>
              <a:spcBef>
                <a:spcPts val="965"/>
              </a:spcBef>
              <a:buFont typeface="Arial"/>
              <a:buChar char="•"/>
              <a:tabLst>
                <a:tab pos="547370" algn="l"/>
              </a:tabLst>
            </a:pPr>
            <a:r>
              <a:rPr lang="uk" sz="6000" b="1" i="0" u="none" strike="noStrike" spc="-350" dirty="0">
                <a:solidFill>
                  <a:srgbClr val="C00D18"/>
                </a:solidFill>
                <a:latin typeface="Trebuchet MS"/>
                <a:cs typeface="Trebuchet MS"/>
              </a:rPr>
              <a:t>Що ми можемо запропонувати?</a:t>
            </a:r>
            <a:endParaRPr sz="6000" dirty="0">
              <a:latin typeface="Trebuchet MS"/>
              <a:cs typeface="Trebuchet MS"/>
            </a:endParaRPr>
          </a:p>
          <a:p>
            <a:pPr marL="547370" indent="-534670" rtl="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547370" algn="l"/>
              </a:tabLst>
            </a:pPr>
            <a:r>
              <a:rPr lang="uk" sz="6000" b="1" i="0" u="none" strike="noStrike" spc="100" dirty="0">
                <a:solidFill>
                  <a:srgbClr val="C00D18"/>
                </a:solidFill>
                <a:latin typeface="Trebuchet MS"/>
                <a:cs typeface="Trebuchet MS"/>
              </a:rPr>
              <a:t>З ким ми працюємо?</a:t>
            </a:r>
            <a:endParaRPr sz="6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714832"/>
            <a:ext cx="10601960" cy="170243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20">
                <a:latin typeface="Trebuchet MS"/>
              </a:rPr>
              <a:t>ТРАНСФОРМАЦІЯ ЗА РАХУНОК ІНВЕСТИЦІЙНИХ МОЖЛИВОСТЕЙ</a:t>
            </a:r>
          </a:p>
        </p:txBody>
      </p:sp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2417267"/>
            <a:ext cx="16798289" cy="685101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4800" b="1" i="0" u="none" strike="noStrike" spc="-240" dirty="0">
                <a:solidFill>
                  <a:srgbClr val="C00D18"/>
                </a:solidFill>
                <a:latin typeface="Trebuchet MS"/>
                <a:cs typeface="Trebuchet MS"/>
              </a:rPr>
              <a:t>Навіщо інвестувати в Карловарський край?</a:t>
            </a:r>
            <a:endParaRPr sz="4800" dirty="0">
              <a:latin typeface="Trebuchet MS"/>
              <a:cs typeface="Trebuchet MS"/>
            </a:endParaRPr>
          </a:p>
          <a:p>
            <a:pPr marL="470534" indent="-322580" rtl="0">
              <a:lnSpc>
                <a:spcPct val="100000"/>
              </a:lnSpc>
              <a:spcBef>
                <a:spcPts val="2260"/>
              </a:spcBef>
              <a:buFont typeface="Arial"/>
              <a:buChar char="•"/>
              <a:tabLst>
                <a:tab pos="470534" algn="l"/>
              </a:tabLst>
            </a:pPr>
            <a:r>
              <a:rPr lang="uk" sz="2800" b="1" i="0" u="none" strike="noStrike" spc="-160" dirty="0">
                <a:solidFill>
                  <a:srgbClr val="2C1F84"/>
                </a:solidFill>
                <a:latin typeface="Trebuchet MS"/>
                <a:cs typeface="Trebuchet MS"/>
              </a:rPr>
              <a:t>традиційний промисловий регіон</a:t>
            </a:r>
            <a:endParaRPr sz="2800" dirty="0">
              <a:latin typeface="Trebuchet MS"/>
              <a:cs typeface="Trebuchet MS"/>
            </a:endParaRPr>
          </a:p>
          <a:p>
            <a:pPr marL="470534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70534" algn="l"/>
              </a:tabLst>
            </a:pPr>
            <a:r>
              <a:rPr lang="uk" sz="2800" b="1" i="0" u="none" strike="noStrike" spc="-125" dirty="0">
                <a:solidFill>
                  <a:srgbClr val="2C1F84"/>
                </a:solidFill>
                <a:latin typeface="Trebuchet MS"/>
                <a:cs typeface="Trebuchet MS"/>
              </a:rPr>
              <a:t>стратегічне розташування на осі розвитку від Усті-над-Лабем до Хомутова, Карлових Вар, Хеба і </a:t>
            </a:r>
            <a:r>
              <a:rPr lang="uk" sz="2800" b="1" i="0" u="none" strike="noStrike" spc="-125" dirty="0" smtClean="0">
                <a:solidFill>
                  <a:srgbClr val="2C1F84"/>
                </a:solidFill>
                <a:latin typeface="Trebuchet MS"/>
                <a:cs typeface="Trebuchet MS"/>
              </a:rPr>
              <a:t>Німеччини</a:t>
            </a:r>
            <a:r>
              <a:rPr lang="uk" sz="2800" dirty="0">
                <a:latin typeface="Trebuchet MS"/>
                <a:cs typeface="Trebuchet MS"/>
              </a:rPr>
              <a:t> </a:t>
            </a:r>
            <a:r>
              <a:rPr lang="uk" sz="2800" b="1" i="0" u="none" strike="noStrike" spc="-150" dirty="0" smtClean="0">
                <a:solidFill>
                  <a:srgbClr val="2C1F84"/>
                </a:solidFill>
                <a:latin typeface="Trebuchet MS"/>
                <a:cs typeface="Trebuchet MS"/>
              </a:rPr>
              <a:t>(Баварія </a:t>
            </a:r>
            <a:r>
              <a:rPr lang="uk" sz="2800" b="1" i="0" u="none" strike="noStrike" spc="-150" dirty="0">
                <a:solidFill>
                  <a:srgbClr val="2C1F84"/>
                </a:solidFill>
                <a:latin typeface="Trebuchet MS"/>
                <a:cs typeface="Trebuchet MS"/>
              </a:rPr>
              <a:t>та Саксонія)</a:t>
            </a:r>
            <a:endParaRPr sz="2800" dirty="0">
              <a:latin typeface="Trebuchet MS"/>
              <a:cs typeface="Trebuchet MS"/>
            </a:endParaRPr>
          </a:p>
          <a:p>
            <a:pPr marL="470534" indent="-322580" rtl="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470534" algn="l"/>
              </a:tabLst>
            </a:pPr>
            <a:r>
              <a:rPr lang="uk" sz="2800" b="1" i="0" u="none" strike="noStrike" spc="-195" dirty="0">
                <a:solidFill>
                  <a:srgbClr val="2C1F84"/>
                </a:solidFill>
                <a:latin typeface="Trebuchet MS"/>
                <a:cs typeface="Trebuchet MS"/>
              </a:rPr>
              <a:t>підтримка підприємницької діяльності</a:t>
            </a:r>
            <a:endParaRPr sz="2800" dirty="0">
              <a:latin typeface="Trebuchet MS"/>
              <a:cs typeface="Trebuchet MS"/>
            </a:endParaRPr>
          </a:p>
          <a:p>
            <a:pPr marL="470534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70534" algn="l"/>
              </a:tabLst>
            </a:pPr>
            <a:r>
              <a:rPr lang="uk" sz="2800" b="1" i="0" u="none" strike="noStrike" spc="-165" dirty="0">
                <a:solidFill>
                  <a:srgbClr val="2C1F84"/>
                </a:solidFill>
                <a:latin typeface="Trebuchet MS"/>
                <a:cs typeface="Trebuchet MS"/>
              </a:rPr>
              <a:t>молода кваліфікована гнучка робоча сила, розвинена система середньої освіти</a:t>
            </a:r>
            <a:endParaRPr sz="2800" dirty="0">
              <a:latin typeface="Trebuchet MS"/>
              <a:cs typeface="Trebuchet MS"/>
            </a:endParaRPr>
          </a:p>
          <a:p>
            <a:pPr marL="470534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70534" algn="l"/>
              </a:tabLst>
            </a:pPr>
            <a:r>
              <a:rPr lang="uk" sz="2800" b="1" i="0" u="none" strike="noStrike" spc="-204" dirty="0">
                <a:solidFill>
                  <a:srgbClr val="2C1F84"/>
                </a:solidFill>
                <a:latin typeface="Trebuchet MS"/>
                <a:cs typeface="Trebuchet MS"/>
              </a:rPr>
              <a:t>належним чином підготовлені документи з територіального планування на всіх рівнях процесів планування</a:t>
            </a:r>
            <a:endParaRPr sz="2800" dirty="0">
              <a:latin typeface="Trebuchet MS"/>
              <a:cs typeface="Trebuchet MS"/>
            </a:endParaRPr>
          </a:p>
          <a:p>
            <a:pPr marL="1118870" lvl="1" indent="-431800" rtl="0">
              <a:lnSpc>
                <a:spcPct val="100000"/>
              </a:lnSpc>
              <a:spcBef>
                <a:spcPts val="600"/>
              </a:spcBef>
              <a:buFont typeface="VL PGothic"/>
              <a:buChar char="◦"/>
              <a:tabLst>
                <a:tab pos="1118870" algn="l"/>
              </a:tabLst>
            </a:pPr>
            <a:r>
              <a:rPr lang="uk" sz="2800" b="1" i="0" u="none" strike="noStrike" spc="-130" dirty="0">
                <a:solidFill>
                  <a:srgbClr val="2C1F84"/>
                </a:solidFill>
                <a:latin typeface="Trebuchet MS"/>
                <a:cs typeface="Trebuchet MS"/>
              </a:rPr>
              <a:t>Політика територіального розвитку ЧР</a:t>
            </a:r>
            <a:endParaRPr sz="2800" dirty="0">
              <a:latin typeface="Trebuchet MS"/>
              <a:cs typeface="Trebuchet MS"/>
            </a:endParaRPr>
          </a:p>
          <a:p>
            <a:pPr marL="1118870" lvl="1" indent="-431800" rtl="0">
              <a:lnSpc>
                <a:spcPct val="100000"/>
              </a:lnSpc>
              <a:spcBef>
                <a:spcPts val="605"/>
              </a:spcBef>
              <a:buFont typeface="VL PGothic"/>
              <a:buChar char="◦"/>
              <a:tabLst>
                <a:tab pos="1118870" algn="l"/>
              </a:tabLst>
            </a:pPr>
            <a:r>
              <a:rPr lang="uk" sz="2800" b="1" i="0" u="none" strike="noStrike" spc="-140" dirty="0">
                <a:solidFill>
                  <a:srgbClr val="2C1F84"/>
                </a:solidFill>
                <a:latin typeface="Trebuchet MS"/>
                <a:cs typeface="Trebuchet MS"/>
              </a:rPr>
              <a:t>Принципи територіального розвитку в Карловарському краї</a:t>
            </a:r>
            <a:endParaRPr sz="2800" dirty="0">
              <a:latin typeface="Trebuchet MS"/>
              <a:cs typeface="Trebuchet MS"/>
            </a:endParaRPr>
          </a:p>
          <a:p>
            <a:pPr marL="1118870" lvl="1" indent="-431800" rtl="0">
              <a:lnSpc>
                <a:spcPct val="100000"/>
              </a:lnSpc>
              <a:spcBef>
                <a:spcPts val="600"/>
              </a:spcBef>
              <a:buFont typeface="VL PGothic"/>
              <a:buChar char="◦"/>
              <a:tabLst>
                <a:tab pos="1118870" algn="l"/>
              </a:tabLst>
            </a:pPr>
            <a:r>
              <a:rPr lang="uk" sz="2800" b="1" i="0" u="none" strike="noStrike" spc="-135" dirty="0">
                <a:solidFill>
                  <a:srgbClr val="2C1F84"/>
                </a:solidFill>
                <a:latin typeface="Trebuchet MS"/>
                <a:cs typeface="Trebuchet MS"/>
              </a:rPr>
              <a:t>структурні плани</a:t>
            </a:r>
            <a:endParaRPr sz="2800" dirty="0">
              <a:latin typeface="Trebuchet MS"/>
              <a:cs typeface="Trebuchet MS"/>
            </a:endParaRPr>
          </a:p>
          <a:p>
            <a:pPr marL="470534" indent="-322580" rtl="0">
              <a:lnSpc>
                <a:spcPct val="100000"/>
              </a:lnSpc>
              <a:spcBef>
                <a:spcPts val="595"/>
              </a:spcBef>
              <a:buFont typeface="Arial"/>
              <a:buChar char="•"/>
              <a:tabLst>
                <a:tab pos="470534" algn="l"/>
              </a:tabLst>
            </a:pPr>
            <a:r>
              <a:rPr lang="uk" sz="2800" b="1" i="0" u="none" strike="noStrike" spc="-204" dirty="0">
                <a:solidFill>
                  <a:srgbClr val="2C1F84"/>
                </a:solidFill>
                <a:latin typeface="Trebuchet MS"/>
                <a:cs typeface="Trebuchet MS"/>
              </a:rPr>
              <a:t>відповідна транспортна та технічна інфраструктура</a:t>
            </a:r>
            <a:endParaRPr sz="2800" dirty="0">
              <a:latin typeface="Trebuchet MS"/>
              <a:cs typeface="Trebuchet MS"/>
            </a:endParaRPr>
          </a:p>
          <a:p>
            <a:pPr marL="470534" indent="-322580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70534" algn="l"/>
              </a:tabLst>
            </a:pPr>
            <a:r>
              <a:rPr lang="uk" sz="2800" b="1" i="0" u="none" strike="noStrike" spc="-155" dirty="0">
                <a:solidFill>
                  <a:srgbClr val="2C1F84"/>
                </a:solidFill>
                <a:latin typeface="Trebuchet MS"/>
                <a:cs typeface="Trebuchet MS"/>
              </a:rPr>
              <a:t>культурний ландшафт - територія, де живуть хорошим життям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714832"/>
            <a:ext cx="10601960" cy="170243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20">
                <a:latin typeface="Trebuchet MS"/>
              </a:rPr>
              <a:t>ТРАНСФОРМАЦІЯ ЗА РАХУНОК ІНВЕСТИЦІЙНИХ МОЖЛИВОСТЕЙ</a:t>
            </a:r>
          </a:p>
        </p:txBody>
      </p:sp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3725" y="2795650"/>
            <a:ext cx="9907118" cy="77216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4900" b="1" i="0" u="none" strike="noStrike" spc="-350" dirty="0">
                <a:solidFill>
                  <a:srgbClr val="C00D18"/>
                </a:solidFill>
                <a:latin typeface="Trebuchet MS"/>
                <a:cs typeface="Trebuchet MS"/>
              </a:rPr>
              <a:t>Що ми можемо запропонувати?</a:t>
            </a:r>
            <a:endParaRPr sz="49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3771900"/>
            <a:ext cx="12014200" cy="376047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35915" marR="1096010" indent="-323850" rtl="0">
              <a:lnSpc>
                <a:spcPct val="116700"/>
              </a:lnSpc>
              <a:spcBef>
                <a:spcPts val="100"/>
              </a:spcBef>
              <a:buFont typeface="Arial"/>
              <a:buChar char="•"/>
              <a:tabLst>
                <a:tab pos="335915" algn="l"/>
                <a:tab pos="5578475" algn="l"/>
              </a:tabLst>
            </a:pPr>
            <a:r>
              <a:rPr lang="uk" sz="3000" b="1" i="0" u="none" strike="noStrike" spc="-185" dirty="0">
                <a:solidFill>
                  <a:srgbClr val="2C1F84"/>
                </a:solidFill>
                <a:latin typeface="Trebuchet MS"/>
                <a:cs typeface="Trebuchet MS"/>
              </a:rPr>
              <a:t>основна інформація про інвестиційні можливості на веб-порталі інвестиційних можливостей	</a:t>
            </a:r>
            <a:r>
              <a:rPr lang="uk" sz="3000" b="1" i="0" u="none" strike="noStrike" spc="-200" dirty="0">
                <a:solidFill>
                  <a:srgbClr val="C00D18"/>
                </a:solidFill>
                <a:latin typeface="Trebuchet MS"/>
                <a:cs typeface="Trebuchet MS"/>
                <a:hlinkClick r:id="rId2"/>
              </a:rPr>
              <a:t>www.karlovyvary-</a:t>
            </a:r>
            <a:r>
              <a:rPr lang="uk" sz="3000" b="1" i="0" u="none" strike="noStrike" spc="-195" dirty="0">
                <a:solidFill>
                  <a:srgbClr val="C00D18"/>
                </a:solidFill>
                <a:latin typeface="Trebuchet MS"/>
                <a:cs typeface="Trebuchet MS"/>
                <a:hlinkClick r:id="rId2"/>
              </a:rPr>
              <a:t>region.eu</a:t>
            </a:r>
            <a:endParaRPr sz="3000" dirty="0">
              <a:latin typeface="Trebuchet MS"/>
              <a:cs typeface="Trebuchet MS"/>
            </a:endParaRPr>
          </a:p>
          <a:p>
            <a:pPr marL="335915" marR="1287145" indent="-323850" rtl="0">
              <a:lnSpc>
                <a:spcPts val="4200"/>
              </a:lnSpc>
              <a:spcBef>
                <a:spcPts val="240"/>
              </a:spcBef>
              <a:buFont typeface="Arial"/>
              <a:buChar char="•"/>
              <a:tabLst>
                <a:tab pos="335915" algn="l"/>
              </a:tabLst>
            </a:pPr>
            <a:r>
              <a:rPr lang="uk" sz="3000" b="1" i="0" u="none" strike="noStrike" spc="-180" dirty="0">
                <a:solidFill>
                  <a:srgbClr val="2C1F84"/>
                </a:solidFill>
                <a:latin typeface="Trebuchet MS"/>
                <a:cs typeface="Trebuchet MS"/>
              </a:rPr>
              <a:t>знайомство з регіоном і його промисловими районами, інформація про підтримку інвесторів, контакти</a:t>
            </a:r>
            <a:endParaRPr sz="3000" dirty="0">
              <a:latin typeface="Trebuchet MS"/>
              <a:cs typeface="Trebuchet MS"/>
            </a:endParaRPr>
          </a:p>
          <a:p>
            <a:pPr marL="335915" indent="-323215" rtl="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35915" algn="l"/>
              </a:tabLst>
            </a:pPr>
            <a:r>
              <a:rPr lang="uk" sz="3000" b="1" i="0" u="none" strike="noStrike" spc="-75" dirty="0">
                <a:solidFill>
                  <a:srgbClr val="2C1F84"/>
                </a:solidFill>
                <a:latin typeface="Trebuchet MS"/>
                <a:cs typeface="Trebuchet MS"/>
              </a:rPr>
              <a:t>повідомлення</a:t>
            </a:r>
            <a:endParaRPr sz="3000" dirty="0">
              <a:latin typeface="Trebuchet MS"/>
              <a:cs typeface="Trebuchet MS"/>
            </a:endParaRPr>
          </a:p>
          <a:p>
            <a:pPr marL="335915" indent="-32321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35915" algn="l"/>
              </a:tabLst>
            </a:pPr>
            <a:r>
              <a:rPr lang="uk" sz="3000" b="1" i="0" u="none" strike="noStrike" spc="-254" dirty="0">
                <a:solidFill>
                  <a:srgbClr val="2C1F84"/>
                </a:solidFill>
                <a:latin typeface="Trebuchet MS"/>
                <a:cs typeface="Trebuchet MS"/>
              </a:rPr>
              <a:t>веб-сайт адмініструє компанія KARP, p. o.</a:t>
            </a:r>
            <a:endParaRPr sz="3000" dirty="0">
              <a:latin typeface="Trebuchet MS"/>
              <a:cs typeface="Trebuchet MS"/>
            </a:endParaRPr>
          </a:p>
          <a:p>
            <a:pPr marL="335915" indent="-323215" rtl="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35915" algn="l"/>
              </a:tabLst>
            </a:pPr>
            <a:r>
              <a:rPr lang="uk" sz="3000" b="1" i="0" u="none" strike="noStrike" spc="-220" dirty="0">
                <a:solidFill>
                  <a:srgbClr val="2C1F84"/>
                </a:solidFill>
                <a:latin typeface="Trebuchet MS"/>
                <a:cs typeface="Trebuchet MS"/>
              </a:rPr>
              <a:t>Компанія KARP, p.o. забезпечує постійну перевірку та оновлення </a:t>
            </a:r>
            <a:endParaRPr lang="uk" sz="3000" b="1" i="0" u="none" strike="noStrike" spc="-220" dirty="0" smtClean="0">
              <a:solidFill>
                <a:srgbClr val="2C1F84"/>
              </a:solidFill>
              <a:latin typeface="Trebuchet MS"/>
              <a:cs typeface="Trebuchet MS"/>
            </a:endParaRPr>
          </a:p>
          <a:p>
            <a:pPr marL="12700" rtl="0">
              <a:lnSpc>
                <a:spcPct val="100000"/>
              </a:lnSpc>
              <a:spcBef>
                <a:spcPts val="600"/>
              </a:spcBef>
              <a:tabLst>
                <a:tab pos="335915" algn="l"/>
              </a:tabLst>
            </a:pPr>
            <a:r>
              <a:rPr lang="uk" sz="3000" b="1" i="0" u="none" strike="noStrike" spc="-220" dirty="0" smtClean="0">
                <a:solidFill>
                  <a:srgbClr val="2C1F84"/>
                </a:solidFill>
                <a:latin typeface="Trebuchet MS"/>
                <a:cs typeface="Trebuchet MS"/>
              </a:rPr>
              <a:t>даних </a:t>
            </a:r>
            <a:r>
              <a:rPr lang="uk" sz="3000" b="1" i="0" u="none" strike="noStrike" spc="-220" dirty="0">
                <a:solidFill>
                  <a:srgbClr val="2C1F84"/>
                </a:solidFill>
                <a:latin typeface="Trebuchet MS"/>
                <a:cs typeface="Trebuchet MS"/>
              </a:rPr>
              <a:t>спільно з власниками.</a:t>
            </a:r>
            <a:endParaRPr sz="30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15800" y="495300"/>
            <a:ext cx="5549137" cy="9058656"/>
            <a:chOff x="12118847" y="504444"/>
            <a:chExt cx="5698490" cy="9299575"/>
          </a:xfrm>
        </p:grpSpPr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464283" y="504444"/>
              <a:ext cx="3307080" cy="20436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2137897" y="2248661"/>
              <a:ext cx="5660136" cy="75361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137897" y="2248661"/>
              <a:ext cx="5660390" cy="7536180"/>
            </a:xfrm>
            <a:custGeom>
              <a:avLst/>
              <a:gdLst/>
              <a:ahLst/>
              <a:cxnLst/>
              <a:rect l="l" t="t" r="r" b="b"/>
              <a:pathLst>
                <a:path w="5660390" h="7536180">
                  <a:moveTo>
                    <a:pt x="219075" y="0"/>
                  </a:moveTo>
                  <a:lnTo>
                    <a:pt x="5441061" y="0"/>
                  </a:lnTo>
                  <a:lnTo>
                    <a:pt x="5484022" y="4252"/>
                  </a:lnTo>
                  <a:lnTo>
                    <a:pt x="5524912" y="16684"/>
                  </a:lnTo>
                  <a:lnTo>
                    <a:pt x="5562611" y="36808"/>
                  </a:lnTo>
                  <a:lnTo>
                    <a:pt x="5596000" y="64135"/>
                  </a:lnTo>
                  <a:lnTo>
                    <a:pt x="5623327" y="97541"/>
                  </a:lnTo>
                  <a:lnTo>
                    <a:pt x="5643451" y="135270"/>
                  </a:lnTo>
                  <a:lnTo>
                    <a:pt x="5655883" y="176166"/>
                  </a:lnTo>
                  <a:lnTo>
                    <a:pt x="5660136" y="219075"/>
                  </a:lnTo>
                  <a:lnTo>
                    <a:pt x="5660136" y="7317092"/>
                  </a:lnTo>
                  <a:lnTo>
                    <a:pt x="5655883" y="7360032"/>
                  </a:lnTo>
                  <a:lnTo>
                    <a:pt x="5643451" y="7400931"/>
                  </a:lnTo>
                  <a:lnTo>
                    <a:pt x="5623327" y="7438639"/>
                  </a:lnTo>
                  <a:lnTo>
                    <a:pt x="5596000" y="7472006"/>
                  </a:lnTo>
                  <a:lnTo>
                    <a:pt x="5562611" y="7499366"/>
                  </a:lnTo>
                  <a:lnTo>
                    <a:pt x="5524912" y="7519500"/>
                  </a:lnTo>
                  <a:lnTo>
                    <a:pt x="5484022" y="7531930"/>
                  </a:lnTo>
                  <a:lnTo>
                    <a:pt x="5441061" y="7536180"/>
                  </a:lnTo>
                  <a:lnTo>
                    <a:pt x="219075" y="7536180"/>
                  </a:lnTo>
                  <a:lnTo>
                    <a:pt x="176113" y="7531930"/>
                  </a:lnTo>
                  <a:lnTo>
                    <a:pt x="135223" y="7519500"/>
                  </a:lnTo>
                  <a:lnTo>
                    <a:pt x="97524" y="7499366"/>
                  </a:lnTo>
                  <a:lnTo>
                    <a:pt x="64134" y="7472006"/>
                  </a:lnTo>
                  <a:lnTo>
                    <a:pt x="36808" y="7438639"/>
                  </a:lnTo>
                  <a:lnTo>
                    <a:pt x="16684" y="7400931"/>
                  </a:lnTo>
                  <a:lnTo>
                    <a:pt x="4252" y="7360032"/>
                  </a:lnTo>
                  <a:lnTo>
                    <a:pt x="0" y="7317092"/>
                  </a:lnTo>
                  <a:lnTo>
                    <a:pt x="0" y="219075"/>
                  </a:lnTo>
                  <a:lnTo>
                    <a:pt x="4252" y="176166"/>
                  </a:lnTo>
                  <a:lnTo>
                    <a:pt x="16684" y="135270"/>
                  </a:lnTo>
                  <a:lnTo>
                    <a:pt x="36808" y="97541"/>
                  </a:lnTo>
                  <a:lnTo>
                    <a:pt x="64134" y="64135"/>
                  </a:lnTo>
                  <a:lnTo>
                    <a:pt x="97524" y="36808"/>
                  </a:lnTo>
                  <a:lnTo>
                    <a:pt x="135223" y="16684"/>
                  </a:lnTo>
                  <a:lnTo>
                    <a:pt x="176113" y="4252"/>
                  </a:lnTo>
                  <a:lnTo>
                    <a:pt x="219075" y="0"/>
                  </a:lnTo>
                  <a:close/>
                </a:path>
              </a:pathLst>
            </a:custGeom>
            <a:ln w="38099">
              <a:solidFill>
                <a:srgbClr val="2C1F8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714832"/>
            <a:ext cx="10601960" cy="170243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20">
                <a:latin typeface="Trebuchet MS"/>
              </a:rPr>
              <a:t>ТРАНСФОРМАЦІЯ ЗА РАХУНОК ІНВЕСТИЦІЙНИХ МОЖЛИВОСТЕЙ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725400" y="4076698"/>
            <a:ext cx="4364735" cy="8382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12725400" y="5429920"/>
            <a:ext cx="3273551" cy="7803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/>
          <a:stretch>
            <a:fillRect/>
          </a:stretch>
        </p:blipFill>
        <p:spPr>
          <a:xfrm>
            <a:off x="12725400" y="6744086"/>
            <a:ext cx="2514600" cy="85191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714832"/>
            <a:ext cx="10601960" cy="170243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20">
                <a:latin typeface="Trebuchet MS"/>
              </a:rPr>
              <a:t>ТРАНСФОРМАЦІЯ ЗА РАХУНОК ІНВЕСТИЦІЙНИХ МОЖЛИВОСТЕЙ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6000" y="2548127"/>
            <a:ext cx="14047826" cy="6077585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440"/>
              </a:spcBef>
            </a:pPr>
            <a:r>
              <a:rPr lang="uk" sz="4900" b="1" i="0" u="none" strike="noStrike" spc="100" dirty="0">
                <a:solidFill>
                  <a:srgbClr val="C00D18"/>
                </a:solidFill>
                <a:latin typeface="Trebuchet MS"/>
                <a:cs typeface="Trebuchet MS"/>
              </a:rPr>
              <a:t>З ким ми працюємо?</a:t>
            </a:r>
            <a:endParaRPr sz="4900" dirty="0">
              <a:latin typeface="Trebuchet MS"/>
              <a:cs typeface="Trebuchet MS"/>
            </a:endParaRPr>
          </a:p>
          <a:p>
            <a:pPr marL="146050" indent="-146050" rtl="0">
              <a:lnSpc>
                <a:spcPct val="100000"/>
              </a:lnSpc>
              <a:spcBef>
                <a:spcPts val="825"/>
              </a:spcBef>
              <a:buSzPct val="65000"/>
              <a:buChar char="•"/>
              <a:tabLst>
                <a:tab pos="146050" algn="l"/>
              </a:tabLst>
            </a:pPr>
            <a:r>
              <a:rPr lang="uk" sz="3000" b="1" i="0" u="none" strike="noStrike" spc="-150" dirty="0">
                <a:solidFill>
                  <a:srgbClr val="2C1F84"/>
                </a:solidFill>
                <a:latin typeface="Trebuchet MS"/>
                <a:cs typeface="Trebuchet MS"/>
              </a:rPr>
              <a:t>Агентство з розвитку бізнесу в Карлових Варах</a:t>
            </a:r>
            <a:endParaRPr sz="3000" dirty="0">
              <a:latin typeface="Trebuchet MS"/>
              <a:cs typeface="Trebuchet MS"/>
            </a:endParaRPr>
          </a:p>
          <a:p>
            <a:pPr marL="253365" rtl="0">
              <a:lnSpc>
                <a:spcPct val="100000"/>
              </a:lnSpc>
            </a:pPr>
            <a:r>
              <a:rPr lang="uk" sz="3000" b="1" i="0" u="sng" strike="noStrike" spc="-19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5"/>
              </a:rPr>
              <a:t>www.karp-kv.cz</a:t>
            </a:r>
            <a:endParaRPr sz="3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3000" dirty="0">
              <a:latin typeface="Trebuchet MS"/>
              <a:cs typeface="Trebuchet MS"/>
            </a:endParaRPr>
          </a:p>
          <a:p>
            <a:pPr marL="146050" marR="5080" indent="-146050" rtl="0">
              <a:lnSpc>
                <a:spcPct val="100000"/>
              </a:lnSpc>
              <a:buSzPct val="65000"/>
              <a:buChar char="•"/>
              <a:tabLst>
                <a:tab pos="253365" algn="l"/>
              </a:tabLst>
            </a:pPr>
            <a:r>
              <a:rPr lang="uk" sz="3000" b="1" i="0" u="none" strike="noStrike" spc="-150" dirty="0">
                <a:solidFill>
                  <a:srgbClr val="2C1F84"/>
                </a:solidFill>
                <a:latin typeface="Trebuchet MS"/>
                <a:cs typeface="Trebuchet MS"/>
              </a:rPr>
              <a:t>Агентство підтримки бізнесу та інвестицій Czechinvest, p.o. 	</a:t>
            </a:r>
            <a:r>
              <a:rPr lang="uk" sz="3000" b="1" i="0" u="sng" strike="noStrike" spc="-1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6"/>
              </a:rPr>
              <a:t>www.czechinvest.org</a:t>
            </a:r>
            <a:endParaRPr sz="3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4"/>
              </a:spcBef>
              <a:buClr>
                <a:srgbClr val="2C1F84"/>
              </a:buClr>
              <a:buFont typeface="Trebuchet MS"/>
              <a:buChar char="•"/>
            </a:pPr>
            <a:endParaRPr sz="3000" dirty="0">
              <a:latin typeface="Trebuchet MS"/>
              <a:cs typeface="Trebuchet MS"/>
            </a:endParaRPr>
          </a:p>
          <a:p>
            <a:pPr marL="145415" marR="3732529" indent="-142875" rtl="0">
              <a:lnSpc>
                <a:spcPct val="100000"/>
              </a:lnSpc>
              <a:buSzPct val="65000"/>
              <a:buChar char="•"/>
              <a:tabLst>
                <a:tab pos="172085" algn="l"/>
              </a:tabLst>
            </a:pPr>
            <a:r>
              <a:rPr lang="uk" sz="3000" b="1" i="0" u="none" strike="noStrike" spc="-85" dirty="0">
                <a:solidFill>
                  <a:srgbClr val="2C1F84"/>
                </a:solidFill>
                <a:latin typeface="Trebuchet MS"/>
                <a:cs typeface="Trebuchet MS"/>
              </a:rPr>
              <a:t>Institut lázeňství a balneologie, v.v.i. 	</a:t>
            </a:r>
            <a:r>
              <a:rPr lang="uk" sz="3000" b="1" i="0" u="none" strike="noStrike" spc="-85" dirty="0" smtClean="0">
                <a:solidFill>
                  <a:srgbClr val="2C1F84"/>
                </a:solidFill>
                <a:latin typeface="Trebuchet MS"/>
                <a:cs typeface="Trebuchet MS"/>
              </a:rPr>
              <a:t/>
            </a:r>
            <a:br>
              <a:rPr lang="uk" sz="3000" b="1" i="0" u="none" strike="noStrike" spc="-85" dirty="0" smtClean="0">
                <a:solidFill>
                  <a:srgbClr val="2C1F84"/>
                </a:solidFill>
                <a:latin typeface="Trebuchet MS"/>
                <a:cs typeface="Trebuchet MS"/>
              </a:rPr>
            </a:br>
            <a:r>
              <a:rPr lang="uk" sz="3000" b="1" i="0" u="sng" strike="noStrike" spc="-204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7"/>
              </a:rPr>
              <a:t>www.i-</a:t>
            </a:r>
            <a:r>
              <a:rPr lang="uk" sz="3000" b="1" i="0" u="sng" strike="noStrike" spc="-7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7"/>
              </a:rPr>
              <a:t>lab.cz</a:t>
            </a:r>
            <a:endParaRPr sz="3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0"/>
              </a:spcBef>
              <a:buClr>
                <a:srgbClr val="2C1F84"/>
              </a:buClr>
              <a:buFont typeface="Trebuchet MS"/>
              <a:buChar char="•"/>
            </a:pPr>
            <a:endParaRPr sz="3000" dirty="0">
              <a:latin typeface="Trebuchet MS"/>
              <a:cs typeface="Trebuchet MS"/>
            </a:endParaRPr>
          </a:p>
          <a:p>
            <a:pPr marL="146050" indent="-142875" rtl="0">
              <a:lnSpc>
                <a:spcPct val="100000"/>
              </a:lnSpc>
              <a:buSzPct val="65000"/>
              <a:buChar char="•"/>
              <a:tabLst>
                <a:tab pos="146050" algn="l"/>
              </a:tabLst>
            </a:pPr>
            <a:r>
              <a:rPr lang="uk" sz="3000" b="1" spc="-254" dirty="0">
                <a:solidFill>
                  <a:srgbClr val="2C1F84"/>
                </a:solidFill>
                <a:latin typeface="Trebuchet MS"/>
                <a:cs typeface="Trebuchet MS"/>
              </a:rPr>
              <a:t>В</a:t>
            </a:r>
            <a:r>
              <a:rPr lang="uk" sz="3000" b="1" i="0" u="none" strike="noStrike" spc="-254" dirty="0" smtClean="0">
                <a:solidFill>
                  <a:srgbClr val="2C1F84"/>
                </a:solidFill>
                <a:latin typeface="Trebuchet MS"/>
                <a:cs typeface="Trebuchet MS"/>
              </a:rPr>
              <a:t>еб-портал </a:t>
            </a:r>
            <a:r>
              <a:rPr lang="uk" sz="3000" b="1" i="0" u="none" strike="noStrike" spc="-254" dirty="0">
                <a:solidFill>
                  <a:srgbClr val="2C1F84"/>
                </a:solidFill>
                <a:latin typeface="Trebuchet MS"/>
                <a:cs typeface="Trebuchet MS"/>
              </a:rPr>
              <a:t>інвестиційних можливостей</a:t>
            </a:r>
            <a:endParaRPr sz="3000" dirty="0">
              <a:latin typeface="Trebuchet MS"/>
              <a:cs typeface="Trebuchet MS"/>
            </a:endParaRPr>
          </a:p>
          <a:p>
            <a:pPr marL="172085" rtl="0">
              <a:lnSpc>
                <a:spcPct val="100000"/>
              </a:lnSpc>
            </a:pPr>
            <a:r>
              <a:rPr lang="uk" sz="3000" b="1" i="0" u="sng" strike="noStrike" spc="-2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8"/>
              </a:rPr>
              <a:t>www.karlovyvary-region.eu</a:t>
            </a:r>
            <a:endParaRPr sz="30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9"/>
          <a:stretch>
            <a:fillRect/>
          </a:stretch>
        </p:blipFill>
        <p:spPr>
          <a:xfrm>
            <a:off x="14464285" y="504444"/>
            <a:ext cx="3307080" cy="20436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3549142"/>
            <a:ext cx="3465195" cy="8636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70">
                <a:latin typeface="Trebuchet MS"/>
              </a:rPr>
              <a:t>ПИТАННЯ...</a:t>
            </a:r>
            <a:r>
              <a:rPr lang="uk" sz="5500" b="1" i="0" u="none" strike="noStrike" spc="-270">
                <a:solidFill>
                  <a:srgbClr val="C00D18"/>
                </a:solidFill>
                <a:latin typeface="Trebuchet MS"/>
              </a:rPr>
              <a:t>?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93252" y="504444"/>
            <a:ext cx="9298305" cy="9220200"/>
            <a:chOff x="8493252" y="504444"/>
            <a:chExt cx="9298305" cy="92202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464285" y="504444"/>
              <a:ext cx="3307080" cy="20436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512302" y="2548889"/>
              <a:ext cx="9259824" cy="71567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512302" y="2548889"/>
              <a:ext cx="9260205" cy="7157084"/>
            </a:xfrm>
            <a:custGeom>
              <a:avLst/>
              <a:gdLst/>
              <a:ahLst/>
              <a:cxnLst/>
              <a:rect l="l" t="t" r="r" b="b"/>
              <a:pathLst>
                <a:path w="9260205" h="7157084">
                  <a:moveTo>
                    <a:pt x="169291" y="0"/>
                  </a:moveTo>
                  <a:lnTo>
                    <a:pt x="9090533" y="0"/>
                  </a:lnTo>
                  <a:lnTo>
                    <a:pt x="9123747" y="3274"/>
                  </a:lnTo>
                  <a:lnTo>
                    <a:pt x="9184509" y="28396"/>
                  </a:lnTo>
                  <a:lnTo>
                    <a:pt x="9231427" y="75314"/>
                  </a:lnTo>
                  <a:lnTo>
                    <a:pt x="9256549" y="136076"/>
                  </a:lnTo>
                  <a:lnTo>
                    <a:pt x="9259824" y="169290"/>
                  </a:lnTo>
                  <a:lnTo>
                    <a:pt x="9259824" y="6987412"/>
                  </a:lnTo>
                  <a:lnTo>
                    <a:pt x="9253775" y="7032417"/>
                  </a:lnTo>
                  <a:lnTo>
                    <a:pt x="9236705" y="7072857"/>
                  </a:lnTo>
                  <a:lnTo>
                    <a:pt x="9210230" y="7107120"/>
                  </a:lnTo>
                  <a:lnTo>
                    <a:pt x="9175966" y="7133590"/>
                  </a:lnTo>
                  <a:lnTo>
                    <a:pt x="9135528" y="7150656"/>
                  </a:lnTo>
                  <a:lnTo>
                    <a:pt x="9090533" y="7156704"/>
                  </a:lnTo>
                  <a:lnTo>
                    <a:pt x="169291" y="7156704"/>
                  </a:lnTo>
                  <a:lnTo>
                    <a:pt x="124295" y="7150656"/>
                  </a:lnTo>
                  <a:lnTo>
                    <a:pt x="83857" y="7133590"/>
                  </a:lnTo>
                  <a:lnTo>
                    <a:pt x="49593" y="7107120"/>
                  </a:lnTo>
                  <a:lnTo>
                    <a:pt x="23118" y="7072857"/>
                  </a:lnTo>
                  <a:lnTo>
                    <a:pt x="6048" y="7032417"/>
                  </a:lnTo>
                  <a:lnTo>
                    <a:pt x="0" y="6987412"/>
                  </a:lnTo>
                  <a:lnTo>
                    <a:pt x="0" y="169290"/>
                  </a:lnTo>
                  <a:lnTo>
                    <a:pt x="6048" y="124295"/>
                  </a:lnTo>
                  <a:lnTo>
                    <a:pt x="23118" y="83857"/>
                  </a:lnTo>
                  <a:lnTo>
                    <a:pt x="49593" y="49593"/>
                  </a:lnTo>
                  <a:lnTo>
                    <a:pt x="83857" y="23118"/>
                  </a:lnTo>
                  <a:lnTo>
                    <a:pt x="124295" y="6048"/>
                  </a:lnTo>
                  <a:lnTo>
                    <a:pt x="169291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4000" y="3695700"/>
            <a:ext cx="6903720" cy="8636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5500" b="1" i="0" u="none" strike="noStrike" spc="-260" dirty="0">
                <a:latin typeface="Trebuchet MS"/>
              </a:rPr>
              <a:t>ДЯКУЮ ЗА </a:t>
            </a:r>
            <a:r>
              <a:rPr lang="uk" sz="5500" b="1" i="0" u="none" strike="noStrike" spc="-260" dirty="0" smtClean="0">
                <a:latin typeface="Trebuchet MS"/>
              </a:rPr>
              <a:t>УВАГУ!</a:t>
            </a:r>
            <a:endParaRPr lang="uk" sz="5500" b="1" i="0" u="none" strike="noStrike" spc="-260" dirty="0">
              <a:latin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9708" y="7135495"/>
            <a:ext cx="6828790" cy="1894206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9525" algn="ctr" rtl="0">
              <a:lnSpc>
                <a:spcPct val="100000"/>
              </a:lnSpc>
              <a:spcBef>
                <a:spcPts val="95"/>
              </a:spcBef>
            </a:pPr>
            <a:r>
              <a:rPr lang="uk" sz="3400" b="1" i="0" u="none" strike="noStrike" spc="-140" dirty="0">
                <a:solidFill>
                  <a:srgbClr val="2C1F84"/>
                </a:solidFill>
                <a:latin typeface="Trebuchet MS"/>
                <a:cs typeface="Trebuchet MS"/>
              </a:rPr>
              <a:t>Патрік Пізінгер</a:t>
            </a:r>
            <a:endParaRPr sz="3400" dirty="0">
              <a:latin typeface="Trebuchet MS"/>
              <a:cs typeface="Trebuchet MS"/>
            </a:endParaRPr>
          </a:p>
          <a:p>
            <a:pPr marL="8255" algn="ctr" rtl="0">
              <a:lnSpc>
                <a:spcPct val="100000"/>
              </a:lnSpc>
              <a:spcBef>
                <a:spcPts val="95"/>
              </a:spcBef>
            </a:pPr>
            <a:r>
              <a:rPr lang="uk" sz="2500" b="0" i="0" u="none" strike="noStrike" spc="-95" dirty="0" smtClean="0">
                <a:solidFill>
                  <a:srgbClr val="2C1F84"/>
                </a:solidFill>
                <a:latin typeface="Trebuchet MS"/>
                <a:cs typeface="Trebuchet MS"/>
              </a:rPr>
              <a:t> мер </a:t>
            </a:r>
            <a:r>
              <a:rPr lang="uk" sz="2500" b="0" i="0" u="none" strike="noStrike" spc="-95" dirty="0">
                <a:solidFill>
                  <a:srgbClr val="2C1F84"/>
                </a:solidFill>
                <a:latin typeface="Trebuchet MS"/>
                <a:cs typeface="Trebuchet MS"/>
              </a:rPr>
              <a:t>Карловарського краю</a:t>
            </a:r>
            <a:endParaRPr sz="2500" dirty="0">
              <a:latin typeface="Trebuchet MS"/>
              <a:cs typeface="Trebuchet MS"/>
            </a:endParaRPr>
          </a:p>
          <a:p>
            <a:pPr algn="ctr" rtl="0">
              <a:lnSpc>
                <a:spcPct val="100000"/>
              </a:lnSpc>
            </a:pPr>
            <a:r>
              <a:rPr lang="uk" sz="2500" b="0" i="0" u="none" strike="noStrike" spc="-85" dirty="0" smtClean="0">
                <a:solidFill>
                  <a:srgbClr val="2C1F84"/>
                </a:solidFill>
                <a:latin typeface="Trebuchet MS"/>
                <a:cs typeface="Trebuchet MS"/>
              </a:rPr>
              <a:t> для </a:t>
            </a:r>
            <a:r>
              <a:rPr lang="uk" sz="2500" b="0" i="0" u="none" strike="noStrike" spc="-85" dirty="0">
                <a:solidFill>
                  <a:srgbClr val="2C1F84"/>
                </a:solidFill>
                <a:latin typeface="Trebuchet MS"/>
                <a:cs typeface="Trebuchet MS"/>
              </a:rPr>
              <a:t>регіонального розвитку та управління проектами</a:t>
            </a:r>
            <a:endParaRPr sz="25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500" dirty="0">
              <a:latin typeface="Trebuchet MS"/>
              <a:cs typeface="Trebuchet MS"/>
            </a:endParaRPr>
          </a:p>
          <a:p>
            <a:pPr marL="12700" algn="ctr" rtl="0">
              <a:lnSpc>
                <a:spcPct val="100000"/>
              </a:lnSpc>
            </a:pPr>
            <a:r>
              <a:rPr lang="uk" sz="2500" b="0" i="0" u="sng" strike="noStrike" spc="-7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4"/>
              </a:rPr>
              <a:t>patrik.pizinger@kr-karlovarsky.cz</a:t>
            </a:r>
            <a:endParaRPr sz="25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145125" cy="10287000"/>
            <a:chOff x="0" y="0"/>
            <a:chExt cx="18145125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144744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263390" y="7047738"/>
              <a:ext cx="4738116" cy="26517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263390" y="7047738"/>
              <a:ext cx="4738370" cy="2651760"/>
            </a:xfrm>
            <a:custGeom>
              <a:avLst/>
              <a:gdLst/>
              <a:ahLst/>
              <a:cxnLst/>
              <a:rect l="l" t="t" r="r" b="b"/>
              <a:pathLst>
                <a:path w="4738370" h="2651759">
                  <a:moveTo>
                    <a:pt x="96647" y="0"/>
                  </a:moveTo>
                  <a:lnTo>
                    <a:pt x="4641469" y="0"/>
                  </a:lnTo>
                  <a:lnTo>
                    <a:pt x="4660431" y="1871"/>
                  </a:lnTo>
                  <a:lnTo>
                    <a:pt x="4709795" y="28320"/>
                  </a:lnTo>
                  <a:lnTo>
                    <a:pt x="4736244" y="77684"/>
                  </a:lnTo>
                  <a:lnTo>
                    <a:pt x="4738116" y="96646"/>
                  </a:lnTo>
                  <a:lnTo>
                    <a:pt x="4738116" y="2555163"/>
                  </a:lnTo>
                  <a:lnTo>
                    <a:pt x="4721881" y="2608754"/>
                  </a:lnTo>
                  <a:lnTo>
                    <a:pt x="4678489" y="2644408"/>
                  </a:lnTo>
                  <a:lnTo>
                    <a:pt x="4641469" y="2651759"/>
                  </a:lnTo>
                  <a:lnTo>
                    <a:pt x="96647" y="2651759"/>
                  </a:lnTo>
                  <a:lnTo>
                    <a:pt x="42997" y="2635531"/>
                  </a:lnTo>
                  <a:lnTo>
                    <a:pt x="7350" y="2592128"/>
                  </a:lnTo>
                  <a:lnTo>
                    <a:pt x="0" y="2555163"/>
                  </a:lnTo>
                  <a:lnTo>
                    <a:pt x="0" y="96646"/>
                  </a:lnTo>
                  <a:lnTo>
                    <a:pt x="16234" y="42997"/>
                  </a:lnTo>
                  <a:lnTo>
                    <a:pt x="59626" y="7350"/>
                  </a:lnTo>
                  <a:lnTo>
                    <a:pt x="96647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90600" y="728041"/>
            <a:ext cx="7321804" cy="11690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7500" b="0" i="0" u="none" strike="noStrike" spc="-185" dirty="0">
                <a:solidFill>
                  <a:srgbClr val="C00D18"/>
                </a:solidFill>
                <a:latin typeface="Trebuchet MS"/>
                <a:cs typeface="Trebuchet MS"/>
              </a:rPr>
              <a:t>КАРЛОВІ ВАРИ</a:t>
            </a:r>
            <a:endParaRPr sz="75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600" y="1395050"/>
            <a:ext cx="8391906" cy="5409565"/>
          </a:xfrm>
          <a:prstGeom prst="rect">
            <a:avLst/>
          </a:prstGeom>
        </p:spPr>
        <p:txBody>
          <a:bodyPr vert="horz" wrap="square" lIns="0" tIns="311150" rIns="0" bIns="0" rtlCol="0">
            <a:noAutofit/>
          </a:bodyPr>
          <a:lstStyle/>
          <a:p>
            <a:pPr marL="323215" algn="l" rtl="0">
              <a:lnSpc>
                <a:spcPct val="100000"/>
              </a:lnSpc>
              <a:spcBef>
                <a:spcPts val="2450"/>
              </a:spcBef>
            </a:pPr>
            <a:r>
              <a:rPr lang="en-US" sz="5000" b="1" i="0" u="none" strike="noStrike" spc="-290" dirty="0" smtClean="0">
                <a:solidFill>
                  <a:srgbClr val="C00D18"/>
                </a:solidFill>
                <a:latin typeface="Trebuchet MS"/>
                <a:cs typeface="Trebuchet MS"/>
              </a:rPr>
              <a:t>               </a:t>
            </a:r>
            <a:r>
              <a:rPr lang="uk" sz="5000" b="1" i="0" u="none" strike="noStrike" spc="-290" dirty="0" smtClean="0">
                <a:solidFill>
                  <a:srgbClr val="C00D18"/>
                </a:solidFill>
                <a:latin typeface="Trebuchet MS"/>
                <a:cs typeface="Trebuchet MS"/>
              </a:rPr>
              <a:t>місто</a:t>
            </a:r>
            <a:endParaRPr sz="5000" dirty="0">
              <a:latin typeface="Trebuchet MS"/>
              <a:cs typeface="Trebuchet MS"/>
            </a:endParaRPr>
          </a:p>
          <a:p>
            <a:pPr marL="356235" indent="-343535" algn="just" rtl="0">
              <a:lnSpc>
                <a:spcPct val="100000"/>
              </a:lnSpc>
              <a:spcBef>
                <a:spcPts val="1505"/>
              </a:spcBef>
              <a:buFont typeface="Arial"/>
              <a:buChar char="•"/>
              <a:tabLst>
                <a:tab pos="356235" algn="l"/>
              </a:tabLst>
            </a:pPr>
            <a:r>
              <a:rPr lang="uk" sz="32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Світова спадщина ЮНЕСКО</a:t>
            </a:r>
            <a:endParaRPr sz="3200" dirty="0">
              <a:latin typeface="Trebuchet MS"/>
              <a:cs typeface="Trebuchet MS"/>
            </a:endParaRPr>
          </a:p>
          <a:p>
            <a:pPr marL="355600" marR="612140" indent="-343535" algn="l" rtl="0">
              <a:lnSpc>
                <a:spcPct val="132800"/>
              </a:lnSpc>
              <a:spcBef>
                <a:spcPts val="1595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50" dirty="0">
                <a:solidFill>
                  <a:srgbClr val="FFFFFF"/>
                </a:solidFill>
                <a:latin typeface="Trebuchet MS"/>
                <a:cs typeface="Trebuchet MS"/>
              </a:rPr>
              <a:t>найбільше курортне місто в Чехії 	республіка з високою концентрацією населення </a:t>
            </a:r>
            <a:r>
              <a:rPr lang="uk" sz="3200" b="0" i="0" u="none" strike="noStrike" spc="-150" dirty="0" smtClean="0">
                <a:solidFill>
                  <a:srgbClr val="FFFFFF"/>
                </a:solidFill>
                <a:latin typeface="Trebuchet MS"/>
                <a:cs typeface="Trebuchet MS"/>
              </a:rPr>
              <a:t>природні </a:t>
            </a:r>
            <a:r>
              <a:rPr lang="uk" sz="3200" b="0" i="0" u="none" strike="noStrike" spc="-150" dirty="0">
                <a:solidFill>
                  <a:srgbClr val="FFFFFF"/>
                </a:solidFill>
                <a:latin typeface="Trebuchet MS"/>
                <a:cs typeface="Trebuchet MS"/>
              </a:rPr>
              <a:t>термальні джерела</a:t>
            </a:r>
            <a:endParaRPr sz="3200" dirty="0">
              <a:latin typeface="Trebuchet MS"/>
              <a:cs typeface="Trebuchet MS"/>
            </a:endParaRPr>
          </a:p>
          <a:p>
            <a:pPr marL="355600" marR="5080" indent="-343535" algn="l" rtl="0">
              <a:lnSpc>
                <a:spcPct val="132900"/>
              </a:lnSpc>
              <a:spcBef>
                <a:spcPts val="1595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65" dirty="0">
                <a:solidFill>
                  <a:srgbClr val="FFFFFF"/>
                </a:solidFill>
                <a:latin typeface="Trebuchet MS"/>
                <a:cs typeface="Trebuchet MS"/>
              </a:rPr>
              <a:t>засновано в 1350 році чеським королем 	та римським імператором Карлом IV.</a:t>
            </a:r>
            <a:endParaRPr sz="32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28750" y="2628900"/>
            <a:ext cx="7359141" cy="642366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6870" indent="-344170" rtl="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60" dirty="0">
                <a:solidFill>
                  <a:srgbClr val="FFFFFF"/>
                </a:solidFill>
                <a:latin typeface="Trebuchet MS"/>
                <a:cs typeface="Trebuchet MS"/>
              </a:rPr>
              <a:t>п'ятизіркові готелі:</a:t>
            </a:r>
            <a:endParaRPr sz="3200" dirty="0">
              <a:latin typeface="Trebuchet MS"/>
              <a:cs typeface="Trebuchet MS"/>
            </a:endParaRPr>
          </a:p>
          <a:p>
            <a:pPr marL="745490" lvl="1" indent="-360045" rtl="0">
              <a:lnSpc>
                <a:spcPct val="100000"/>
              </a:lnSpc>
              <a:spcBef>
                <a:spcPts val="3535"/>
              </a:spcBef>
              <a:buFont typeface="VL PGothic"/>
              <a:buChar char="◦"/>
              <a:tabLst>
                <a:tab pos="745490" algn="l"/>
              </a:tabLst>
            </a:pPr>
            <a:r>
              <a:rPr lang="uk" sz="2500" b="0" i="0" u="none" strike="noStrike" spc="-35" dirty="0">
                <a:solidFill>
                  <a:srgbClr val="FFFFFF"/>
                </a:solidFill>
                <a:latin typeface="Trebuchet MS"/>
                <a:cs typeface="Trebuchet MS"/>
              </a:rPr>
              <a:t>Spa Hotel Imperial</a:t>
            </a:r>
            <a:endParaRPr sz="2500" dirty="0">
              <a:latin typeface="Trebuchet MS"/>
              <a:cs typeface="Trebuchet MS"/>
            </a:endParaRPr>
          </a:p>
          <a:p>
            <a:pPr marL="745490" lvl="1" indent="-360045" rtl="0">
              <a:lnSpc>
                <a:spcPct val="100000"/>
              </a:lnSpc>
              <a:spcBef>
                <a:spcPts val="2605"/>
              </a:spcBef>
              <a:buFont typeface="VL PGothic"/>
              <a:buChar char="◦"/>
              <a:tabLst>
                <a:tab pos="745490" algn="l"/>
              </a:tabLst>
            </a:pPr>
            <a:r>
              <a:rPr lang="uk" sz="2500" b="0" i="0" u="none" strike="noStrike" spc="-80" dirty="0">
                <a:solidFill>
                  <a:srgbClr val="FFFFFF"/>
                </a:solidFill>
                <a:latin typeface="Trebuchet MS"/>
                <a:cs typeface="Trebuchet MS"/>
              </a:rPr>
              <a:t>Carlsbad Plaza Medical Spa &amp; Wellness Hotel</a:t>
            </a:r>
            <a:endParaRPr sz="2500" dirty="0">
              <a:latin typeface="Trebuchet MS"/>
              <a:cs typeface="Trebuchet MS"/>
            </a:endParaRPr>
          </a:p>
          <a:p>
            <a:pPr marL="804545" lvl="1" indent="-419100" rtl="0">
              <a:lnSpc>
                <a:spcPct val="100000"/>
              </a:lnSpc>
              <a:spcBef>
                <a:spcPts val="2590"/>
              </a:spcBef>
              <a:buFont typeface="VL PGothic"/>
              <a:buChar char="◦"/>
              <a:tabLst>
                <a:tab pos="804545" algn="l"/>
              </a:tabLst>
            </a:pPr>
            <a:r>
              <a:rPr lang="uk" sz="2500" b="0" i="0" u="none" strike="noStrike" spc="-95" dirty="0">
                <a:solidFill>
                  <a:srgbClr val="FFFFFF"/>
                </a:solidFill>
                <a:latin typeface="Trebuchet MS"/>
                <a:cs typeface="Trebuchet MS"/>
              </a:rPr>
              <a:t>Hotel &amp; Resort Savoy Westend</a:t>
            </a:r>
            <a:endParaRPr sz="2500" dirty="0">
              <a:latin typeface="Trebuchet MS"/>
              <a:cs typeface="Trebuchet MS"/>
            </a:endParaRPr>
          </a:p>
          <a:p>
            <a:pPr marL="745490" lvl="1" indent="-360045" rtl="0">
              <a:lnSpc>
                <a:spcPct val="100000"/>
              </a:lnSpc>
              <a:spcBef>
                <a:spcPts val="2605"/>
              </a:spcBef>
              <a:buFont typeface="VL PGothic"/>
              <a:buChar char="◦"/>
              <a:tabLst>
                <a:tab pos="745490" algn="l"/>
              </a:tabLst>
            </a:pPr>
            <a:r>
              <a:rPr lang="uk" sz="2500" b="0" i="0" u="none" strike="noStrike" spc="-75" dirty="0">
                <a:solidFill>
                  <a:srgbClr val="FFFFFF"/>
                </a:solidFill>
                <a:latin typeface="Trebuchet MS"/>
                <a:cs typeface="Trebuchet MS"/>
              </a:rPr>
              <a:t>Luxury Spa Hotel Olympic Palace</a:t>
            </a:r>
            <a:endParaRPr sz="2500" dirty="0">
              <a:latin typeface="Trebuchet MS"/>
              <a:cs typeface="Trebuchet MS"/>
            </a:endParaRPr>
          </a:p>
          <a:p>
            <a:pPr marL="745490" lvl="1" indent="-360045" rtl="0">
              <a:lnSpc>
                <a:spcPct val="100000"/>
              </a:lnSpc>
              <a:spcBef>
                <a:spcPts val="2605"/>
              </a:spcBef>
              <a:buFont typeface="VL PGothic"/>
              <a:buChar char="◦"/>
              <a:tabLst>
                <a:tab pos="745490" algn="l"/>
              </a:tabLst>
            </a:pPr>
            <a:r>
              <a:rPr lang="uk" sz="2500" b="0" i="0" u="none" strike="noStrike" spc="-70" dirty="0">
                <a:solidFill>
                  <a:srgbClr val="FFFFFF"/>
                </a:solidFill>
                <a:latin typeface="Trebuchet MS"/>
                <a:cs typeface="Trebuchet MS"/>
              </a:rPr>
              <a:t>Retro Riverside Wellness Resort</a:t>
            </a:r>
            <a:endParaRPr sz="2500" dirty="0">
              <a:latin typeface="Trebuchet MS"/>
              <a:cs typeface="Trebuchet MS"/>
            </a:endParaRPr>
          </a:p>
          <a:p>
            <a:pPr marL="745490" lvl="1" indent="-360045" rtl="0">
              <a:lnSpc>
                <a:spcPct val="100000"/>
              </a:lnSpc>
              <a:spcBef>
                <a:spcPts val="2595"/>
              </a:spcBef>
              <a:buFont typeface="VL PGothic"/>
              <a:buChar char="◦"/>
              <a:tabLst>
                <a:tab pos="745490" algn="l"/>
              </a:tabLst>
            </a:pPr>
            <a:r>
              <a:rPr lang="uk" sz="2500" b="0" i="0" u="none" strike="noStrike" spc="-105" dirty="0">
                <a:solidFill>
                  <a:srgbClr val="FFFFFF"/>
                </a:solidFill>
                <a:latin typeface="Trebuchet MS"/>
                <a:cs typeface="Trebuchet MS"/>
              </a:rPr>
              <a:t>Grandhotel PUPP</a:t>
            </a:r>
            <a:endParaRPr sz="2500" dirty="0">
              <a:latin typeface="Trebuchet MS"/>
              <a:cs typeface="Trebuchet MS"/>
            </a:endParaRPr>
          </a:p>
          <a:p>
            <a:pPr marL="1284605" lvl="2" indent="-403860" rtl="0">
              <a:lnSpc>
                <a:spcPct val="100000"/>
              </a:lnSpc>
              <a:spcBef>
                <a:spcPts val="1005"/>
              </a:spcBef>
              <a:buFont typeface="kiloji"/>
              <a:buChar char="▪"/>
              <a:tabLst>
                <a:tab pos="1284605" algn="l"/>
              </a:tabLst>
            </a:pPr>
            <a:r>
              <a:rPr lang="uk" sz="2500" b="0" i="0" u="none" strike="noStrike" spc="-145" dirty="0">
                <a:solidFill>
                  <a:srgbClr val="FFFFFF"/>
                </a:solidFill>
                <a:latin typeface="Trebuchet MS"/>
                <a:cs typeface="Trebuchet MS"/>
              </a:rPr>
              <a:t>заснований в 1701</a:t>
            </a:r>
            <a:endParaRPr sz="2500" dirty="0">
              <a:latin typeface="Trebuchet MS"/>
              <a:cs typeface="Trebuchet MS"/>
            </a:endParaRPr>
          </a:p>
          <a:p>
            <a:pPr marL="1284605" lvl="2" indent="-403860" rtl="0">
              <a:lnSpc>
                <a:spcPct val="100000"/>
              </a:lnSpc>
              <a:spcBef>
                <a:spcPts val="1000"/>
              </a:spcBef>
              <a:buFont typeface="kiloji"/>
              <a:buChar char="▪"/>
              <a:tabLst>
                <a:tab pos="1284605" algn="l"/>
              </a:tabLst>
            </a:pPr>
            <a:r>
              <a:rPr lang="uk" sz="2500" b="0" i="0" u="none" strike="noStrike" spc="-60" dirty="0">
                <a:solidFill>
                  <a:srgbClr val="FFFFFF"/>
                </a:solidFill>
                <a:latin typeface="Trebuchet MS"/>
                <a:cs typeface="Trebuchet MS"/>
              </a:rPr>
              <a:t>Casino Royal</a:t>
            </a:r>
            <a:endParaRPr sz="2500" dirty="0">
              <a:latin typeface="Trebuchet MS"/>
              <a:cs typeface="Trebuchet MS"/>
            </a:endParaRPr>
          </a:p>
          <a:p>
            <a:pPr marL="1284605" lvl="2" indent="-403860" rtl="0">
              <a:lnSpc>
                <a:spcPct val="100000"/>
              </a:lnSpc>
              <a:spcBef>
                <a:spcPts val="994"/>
              </a:spcBef>
              <a:buFont typeface="kiloji"/>
              <a:buChar char="▪"/>
              <a:tabLst>
                <a:tab pos="1284605" algn="l"/>
              </a:tabLst>
            </a:pPr>
            <a:r>
              <a:rPr lang="uk" sz="2500" b="0" i="0" u="none" strike="noStrike" spc="-70" dirty="0">
                <a:solidFill>
                  <a:srgbClr val="FFFFFF"/>
                </a:solidFill>
                <a:latin typeface="Trebuchet MS"/>
                <a:cs typeface="Trebuchet MS"/>
              </a:rPr>
              <a:t>Остання відпустка (Last Holiday)</a:t>
            </a:r>
            <a:endParaRPr sz="25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64996" y="559384"/>
            <a:ext cx="7078599" cy="11690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7500" b="0" i="0" u="none" strike="noStrike" spc="-185" dirty="0">
                <a:solidFill>
                  <a:srgbClr val="C00D18"/>
                </a:solidFill>
                <a:latin typeface="Trebuchet MS"/>
                <a:cs typeface="Trebuchet MS"/>
              </a:rPr>
              <a:t>КАРЛОВІ ВАРИ</a:t>
            </a:r>
            <a:endParaRPr sz="75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43897" y="1682809"/>
            <a:ext cx="4320795" cy="7880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5000" b="1" i="0" u="none" strike="noStrike" spc="-305" dirty="0">
                <a:solidFill>
                  <a:srgbClr val="C00D18"/>
                </a:solidFill>
                <a:latin typeface="Trebuchet MS"/>
                <a:cs typeface="Trebuchet MS"/>
              </a:rPr>
              <a:t>розміщення</a:t>
            </a:r>
            <a:endParaRPr sz="5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714759"/>
            <a:ext cx="6864604" cy="19475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100"/>
              </a:spcBef>
            </a:pPr>
            <a:r>
              <a:rPr lang="uk" sz="7500" b="0" i="0" u="none" strike="noStrike" spc="-185" dirty="0">
                <a:solidFill>
                  <a:srgbClr val="C00D18"/>
                </a:solidFill>
                <a:latin typeface="Trebuchet MS"/>
                <a:cs typeface="Trebuchet MS"/>
              </a:rPr>
              <a:t>КАРЛОВІ ВАРИ</a:t>
            </a:r>
            <a:endParaRPr sz="7500" dirty="0">
              <a:latin typeface="Trebuchet MS"/>
              <a:cs typeface="Trebuchet MS"/>
            </a:endParaRPr>
          </a:p>
          <a:p>
            <a:pPr marL="5715" algn="ctr" rtl="0">
              <a:lnSpc>
                <a:spcPct val="100000"/>
              </a:lnSpc>
              <a:spcBef>
                <a:spcPts val="130"/>
              </a:spcBef>
            </a:pPr>
            <a:r>
              <a:rPr lang="uk" sz="5000" b="1" i="0" u="none" strike="noStrike" spc="-305" dirty="0">
                <a:solidFill>
                  <a:srgbClr val="C00D18"/>
                </a:solidFill>
                <a:latin typeface="Trebuchet MS"/>
              </a:rPr>
              <a:t>колонади та джерела</a:t>
            </a:r>
            <a:endParaRPr sz="5000" dirty="0"/>
          </a:p>
        </p:txBody>
      </p:sp>
      <p:sp>
        <p:nvSpPr>
          <p:cNvPr id="8" name="object 8"/>
          <p:cNvSpPr txBox="1"/>
          <p:nvPr/>
        </p:nvSpPr>
        <p:spPr>
          <a:xfrm>
            <a:off x="1013865" y="3203829"/>
            <a:ext cx="7429729" cy="310515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6870" indent="-344170" rtl="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dirty="0">
                <a:solidFill>
                  <a:srgbClr val="FFFFFF"/>
                </a:solidFill>
                <a:latin typeface="Trebuchet MS"/>
                <a:cs typeface="Trebuchet MS"/>
              </a:rPr>
              <a:t>5 </a:t>
            </a:r>
            <a:r>
              <a:rPr lang="uk" sz="3200" b="0" i="0" u="none" strike="noStrike" dirty="0" smtClean="0">
                <a:solidFill>
                  <a:srgbClr val="FFFFFF"/>
                </a:solidFill>
                <a:latin typeface="Trebuchet MS"/>
                <a:cs typeface="Trebuchet MS"/>
              </a:rPr>
              <a:t>спа-колонад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215" dirty="0">
                <a:solidFill>
                  <a:srgbClr val="FFFFFF"/>
                </a:solidFill>
                <a:latin typeface="Trebuchet MS"/>
                <a:cs typeface="Trebuchet MS"/>
              </a:rPr>
              <a:t>15 термальних мінеральних </a:t>
            </a:r>
            <a:r>
              <a:rPr lang="uk" sz="3200" b="0" i="0" u="none" strike="noStrike" spc="-215" dirty="0" smtClean="0">
                <a:solidFill>
                  <a:srgbClr val="FFFFFF"/>
                </a:solidFill>
                <a:latin typeface="Trebuchet MS"/>
                <a:cs typeface="Trebuchet MS"/>
              </a:rPr>
              <a:t>джерел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40" dirty="0">
                <a:solidFill>
                  <a:srgbClr val="FFFFFF"/>
                </a:solidFill>
                <a:latin typeface="Trebuchet MS"/>
                <a:cs typeface="Trebuchet MS"/>
              </a:rPr>
              <a:t>Температура 73,4 °C</a:t>
            </a:r>
            <a:endParaRPr sz="3200" dirty="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03876" y="5391911"/>
            <a:ext cx="5581015" cy="4372610"/>
            <a:chOff x="5103876" y="5391911"/>
            <a:chExt cx="5581015" cy="4372610"/>
          </a:xfrm>
        </p:grpSpPr>
        <p:pic>
          <p:nvPicPr>
            <p:cNvPr id="10" name="object 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122926" y="5410961"/>
              <a:ext cx="5542788" cy="433425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22926" y="5410961"/>
              <a:ext cx="5542915" cy="4334510"/>
            </a:xfrm>
            <a:custGeom>
              <a:avLst/>
              <a:gdLst/>
              <a:ahLst/>
              <a:cxnLst/>
              <a:rect l="l" t="t" r="r" b="b"/>
              <a:pathLst>
                <a:path w="5542915" h="4334509">
                  <a:moveTo>
                    <a:pt x="134874" y="0"/>
                  </a:moveTo>
                  <a:lnTo>
                    <a:pt x="5407914" y="0"/>
                  </a:lnTo>
                  <a:lnTo>
                    <a:pt x="5434318" y="2617"/>
                  </a:lnTo>
                  <a:lnTo>
                    <a:pt x="5482744" y="22663"/>
                  </a:lnTo>
                  <a:lnTo>
                    <a:pt x="5520124" y="60045"/>
                  </a:lnTo>
                  <a:lnTo>
                    <a:pt x="5540170" y="108523"/>
                  </a:lnTo>
                  <a:lnTo>
                    <a:pt x="5542788" y="135000"/>
                  </a:lnTo>
                  <a:lnTo>
                    <a:pt x="5542788" y="4199305"/>
                  </a:lnTo>
                  <a:lnTo>
                    <a:pt x="5532516" y="4250948"/>
                  </a:lnTo>
                  <a:lnTo>
                    <a:pt x="5503291" y="4294733"/>
                  </a:lnTo>
                  <a:lnTo>
                    <a:pt x="5459507" y="4323981"/>
                  </a:lnTo>
                  <a:lnTo>
                    <a:pt x="5407914" y="4334256"/>
                  </a:lnTo>
                  <a:lnTo>
                    <a:pt x="134874" y="4334256"/>
                  </a:lnTo>
                  <a:lnTo>
                    <a:pt x="83280" y="4323981"/>
                  </a:lnTo>
                  <a:lnTo>
                    <a:pt x="39497" y="4294733"/>
                  </a:lnTo>
                  <a:lnTo>
                    <a:pt x="10271" y="4250948"/>
                  </a:lnTo>
                  <a:lnTo>
                    <a:pt x="0" y="4199305"/>
                  </a:lnTo>
                  <a:lnTo>
                    <a:pt x="0" y="135000"/>
                  </a:lnTo>
                  <a:lnTo>
                    <a:pt x="10271" y="83296"/>
                  </a:lnTo>
                  <a:lnTo>
                    <a:pt x="39497" y="39497"/>
                  </a:lnTo>
                  <a:lnTo>
                    <a:pt x="83280" y="10271"/>
                  </a:lnTo>
                  <a:lnTo>
                    <a:pt x="134874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13866" y="3934205"/>
            <a:ext cx="7749134" cy="4705350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356870" indent="-344170" rtl="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Звідки береться термальна </a:t>
            </a:r>
            <a:r>
              <a:rPr lang="uk" sz="3200" b="0" i="0" u="none" strike="noStrike" spc="-125" dirty="0" smtClean="0">
                <a:solidFill>
                  <a:srgbClr val="FFFFFF"/>
                </a:solidFill>
                <a:latin typeface="Trebuchet MS"/>
                <a:cs typeface="Trebuchet MS"/>
              </a:rPr>
              <a:t>вода?</a:t>
            </a:r>
            <a:endParaRPr lang="en-US"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14" dirty="0" smtClean="0">
                <a:solidFill>
                  <a:srgbClr val="FFFFFF"/>
                </a:solidFill>
                <a:latin typeface="Trebuchet MS"/>
                <a:cs typeface="Trebuchet MS"/>
              </a:rPr>
              <a:t>традиційні сувеніри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40" dirty="0">
                <a:solidFill>
                  <a:srgbClr val="FFFFFF"/>
                </a:solidFill>
                <a:latin typeface="Trebuchet MS"/>
                <a:cs typeface="Trebuchet MS"/>
              </a:rPr>
              <a:t>години </a:t>
            </a:r>
            <a:r>
              <a:rPr lang="uk" sz="3200" b="0" i="0" u="none" strike="noStrike" spc="-140" dirty="0" smtClean="0">
                <a:solidFill>
                  <a:srgbClr val="FFFFFF"/>
                </a:solidFill>
                <a:latin typeface="Trebuchet MS"/>
                <a:cs typeface="Trebuchet MS"/>
              </a:rPr>
              <a:t>роботи:</a:t>
            </a:r>
            <a:r>
              <a:rPr lang="en-US" sz="3200" dirty="0">
                <a:latin typeface="Trebuchet MS"/>
                <a:cs typeface="Trebuchet MS"/>
              </a:rPr>
              <a:t> </a:t>
            </a:r>
            <a:r>
              <a:rPr lang="uk" sz="3200" b="0" i="0" u="none" strike="noStrike" spc="-125" dirty="0" smtClean="0">
                <a:solidFill>
                  <a:srgbClr val="FFFFFF"/>
                </a:solidFill>
                <a:latin typeface="Trebuchet MS"/>
                <a:cs typeface="Trebuchet MS"/>
              </a:rPr>
              <a:t>з </a:t>
            </a:r>
            <a:r>
              <a:rPr lang="uk" sz="32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травня по жовтень </a:t>
            </a:r>
            <a:r>
              <a:rPr lang="uk" sz="3200" b="0" i="0" u="none" strike="noStrike" spc="-125" dirty="0" smtClean="0">
                <a:solidFill>
                  <a:srgbClr val="FFFFFF"/>
                </a:solidFill>
                <a:latin typeface="Trebuchet MS"/>
                <a:cs typeface="Trebuchet MS"/>
              </a:rPr>
              <a:t>- вівторок </a:t>
            </a:r>
            <a:r>
              <a:rPr lang="uk" sz="32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- неділя 10:30 - 17:00</a:t>
            </a:r>
            <a:endParaRPr sz="3200" dirty="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5890" y="278644"/>
            <a:ext cx="9611995" cy="8999855"/>
            <a:chOff x="95890" y="278644"/>
            <a:chExt cx="9611995" cy="8999855"/>
          </a:xfrm>
        </p:grpSpPr>
        <p:sp>
          <p:nvSpPr>
            <p:cNvPr id="9" name="object 9"/>
            <p:cNvSpPr/>
            <p:nvPr/>
          </p:nvSpPr>
          <p:spPr>
            <a:xfrm>
              <a:off x="95890" y="278644"/>
              <a:ext cx="1611630" cy="1042669"/>
            </a:xfrm>
            <a:custGeom>
              <a:avLst/>
              <a:gdLst/>
              <a:ahLst/>
              <a:cxnLst/>
              <a:rect l="l" t="t" r="r" b="b"/>
              <a:pathLst>
                <a:path w="1611630" h="1042669">
                  <a:moveTo>
                    <a:pt x="1183581" y="0"/>
                  </a:moveTo>
                  <a:lnTo>
                    <a:pt x="1136859" y="4711"/>
                  </a:lnTo>
                  <a:lnTo>
                    <a:pt x="1090009" y="14979"/>
                  </a:lnTo>
                  <a:lnTo>
                    <a:pt x="299409" y="236721"/>
                  </a:lnTo>
                  <a:lnTo>
                    <a:pt x="254053" y="252308"/>
                  </a:lnTo>
                  <a:lnTo>
                    <a:pt x="211696" y="272580"/>
                  </a:lnTo>
                  <a:lnTo>
                    <a:pt x="172551" y="297158"/>
                  </a:lnTo>
                  <a:lnTo>
                    <a:pt x="136831" y="325661"/>
                  </a:lnTo>
                  <a:lnTo>
                    <a:pt x="104751" y="357709"/>
                  </a:lnTo>
                  <a:lnTo>
                    <a:pt x="76522" y="392922"/>
                  </a:lnTo>
                  <a:lnTo>
                    <a:pt x="52360" y="430920"/>
                  </a:lnTo>
                  <a:lnTo>
                    <a:pt x="32476" y="471322"/>
                  </a:lnTo>
                  <a:lnTo>
                    <a:pt x="17085" y="513749"/>
                  </a:lnTo>
                  <a:lnTo>
                    <a:pt x="6399" y="557820"/>
                  </a:lnTo>
                  <a:lnTo>
                    <a:pt x="633" y="603155"/>
                  </a:lnTo>
                  <a:lnTo>
                    <a:pt x="0" y="649374"/>
                  </a:lnTo>
                  <a:lnTo>
                    <a:pt x="4712" y="696097"/>
                  </a:lnTo>
                  <a:lnTo>
                    <a:pt x="14983" y="742943"/>
                  </a:lnTo>
                  <a:lnTo>
                    <a:pt x="30574" y="788297"/>
                  </a:lnTo>
                  <a:lnTo>
                    <a:pt x="50847" y="830653"/>
                  </a:lnTo>
                  <a:lnTo>
                    <a:pt x="75424" y="869798"/>
                  </a:lnTo>
                  <a:lnTo>
                    <a:pt x="103925" y="905518"/>
                  </a:lnTo>
                  <a:lnTo>
                    <a:pt x="135969" y="937599"/>
                  </a:lnTo>
                  <a:lnTo>
                    <a:pt x="171177" y="965828"/>
                  </a:lnTo>
                  <a:lnTo>
                    <a:pt x="209169" y="989990"/>
                  </a:lnTo>
                  <a:lnTo>
                    <a:pt x="249566" y="1009871"/>
                  </a:lnTo>
                  <a:lnTo>
                    <a:pt x="291987" y="1025258"/>
                  </a:lnTo>
                  <a:lnTo>
                    <a:pt x="336053" y="1035937"/>
                  </a:lnTo>
                  <a:lnTo>
                    <a:pt x="381383" y="1041694"/>
                  </a:lnTo>
                  <a:lnTo>
                    <a:pt x="427598" y="1042316"/>
                  </a:lnTo>
                  <a:lnTo>
                    <a:pt x="474318" y="1037587"/>
                  </a:lnTo>
                  <a:lnTo>
                    <a:pt x="521164" y="1027296"/>
                  </a:lnTo>
                  <a:lnTo>
                    <a:pt x="1311777" y="805554"/>
                  </a:lnTo>
                  <a:lnTo>
                    <a:pt x="1357131" y="789969"/>
                  </a:lnTo>
                  <a:lnTo>
                    <a:pt x="1399487" y="769702"/>
                  </a:lnTo>
                  <a:lnTo>
                    <a:pt x="1438633" y="745132"/>
                  </a:lnTo>
                  <a:lnTo>
                    <a:pt x="1474355" y="716639"/>
                  </a:lnTo>
                  <a:lnTo>
                    <a:pt x="1506439" y="684603"/>
                  </a:lnTo>
                  <a:lnTo>
                    <a:pt x="1534672" y="649403"/>
                  </a:lnTo>
                  <a:lnTo>
                    <a:pt x="1558839" y="611418"/>
                  </a:lnTo>
                  <a:lnTo>
                    <a:pt x="1578728" y="571030"/>
                  </a:lnTo>
                  <a:lnTo>
                    <a:pt x="1594126" y="528616"/>
                  </a:lnTo>
                  <a:lnTo>
                    <a:pt x="1604817" y="484557"/>
                  </a:lnTo>
                  <a:lnTo>
                    <a:pt x="1610590" y="439232"/>
                  </a:lnTo>
                  <a:lnTo>
                    <a:pt x="1611229" y="393021"/>
                  </a:lnTo>
                  <a:lnTo>
                    <a:pt x="1606523" y="346303"/>
                  </a:lnTo>
                  <a:lnTo>
                    <a:pt x="1596257" y="299459"/>
                  </a:lnTo>
                  <a:lnTo>
                    <a:pt x="1580646" y="254081"/>
                  </a:lnTo>
                  <a:lnTo>
                    <a:pt x="1560357" y="211708"/>
                  </a:lnTo>
                  <a:lnTo>
                    <a:pt x="1535769" y="172552"/>
                  </a:lnTo>
                  <a:lnTo>
                    <a:pt x="1507261" y="136825"/>
                  </a:lnTo>
                  <a:lnTo>
                    <a:pt x="1475211" y="104740"/>
                  </a:lnTo>
                  <a:lnTo>
                    <a:pt x="1440000" y="76511"/>
                  </a:lnTo>
                  <a:lnTo>
                    <a:pt x="1402007" y="52349"/>
                  </a:lnTo>
                  <a:lnTo>
                    <a:pt x="1361611" y="32467"/>
                  </a:lnTo>
                  <a:lnTo>
                    <a:pt x="1319191" y="17079"/>
                  </a:lnTo>
                  <a:lnTo>
                    <a:pt x="1275126" y="6396"/>
                  </a:lnTo>
                  <a:lnTo>
                    <a:pt x="1229797" y="632"/>
                  </a:lnTo>
                  <a:lnTo>
                    <a:pt x="1183581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1548" y="494538"/>
              <a:ext cx="1153160" cy="571500"/>
            </a:xfrm>
            <a:custGeom>
              <a:avLst/>
              <a:gdLst/>
              <a:ahLst/>
              <a:cxnLst/>
              <a:rect l="l" t="t" r="r" b="b"/>
              <a:pathLst>
                <a:path w="1153160" h="571500">
                  <a:moveTo>
                    <a:pt x="144053" y="333755"/>
                  </a:moveTo>
                  <a:lnTo>
                    <a:pt x="85826" y="333755"/>
                  </a:lnTo>
                  <a:lnTo>
                    <a:pt x="146392" y="549655"/>
                  </a:lnTo>
                  <a:lnTo>
                    <a:pt x="148729" y="558037"/>
                  </a:lnTo>
                  <a:lnTo>
                    <a:pt x="152996" y="563879"/>
                  </a:lnTo>
                  <a:lnTo>
                    <a:pt x="159194" y="567435"/>
                  </a:lnTo>
                  <a:lnTo>
                    <a:pt x="165404" y="570864"/>
                  </a:lnTo>
                  <a:lnTo>
                    <a:pt x="172656" y="571500"/>
                  </a:lnTo>
                  <a:lnTo>
                    <a:pt x="180962" y="569086"/>
                  </a:lnTo>
                  <a:lnTo>
                    <a:pt x="189268" y="566801"/>
                  </a:lnTo>
                  <a:lnTo>
                    <a:pt x="195160" y="562482"/>
                  </a:lnTo>
                  <a:lnTo>
                    <a:pt x="198653" y="556386"/>
                  </a:lnTo>
                  <a:lnTo>
                    <a:pt x="202133" y="550163"/>
                  </a:lnTo>
                  <a:lnTo>
                    <a:pt x="202717" y="542925"/>
                  </a:lnTo>
                  <a:lnTo>
                    <a:pt x="200380" y="534542"/>
                  </a:lnTo>
                  <a:lnTo>
                    <a:pt x="144053" y="333755"/>
                  </a:lnTo>
                  <a:close/>
                </a:path>
                <a:path w="1153160" h="571500">
                  <a:moveTo>
                    <a:pt x="184937" y="252221"/>
                  </a:moveTo>
                  <a:lnTo>
                    <a:pt x="12750" y="300481"/>
                  </a:lnTo>
                  <a:lnTo>
                    <a:pt x="0" y="323214"/>
                  </a:lnTo>
                  <a:lnTo>
                    <a:pt x="2019" y="330453"/>
                  </a:lnTo>
                  <a:lnTo>
                    <a:pt x="26720" y="350392"/>
                  </a:lnTo>
                  <a:lnTo>
                    <a:pt x="85826" y="333755"/>
                  </a:lnTo>
                  <a:lnTo>
                    <a:pt x="144053" y="333755"/>
                  </a:lnTo>
                  <a:lnTo>
                    <a:pt x="139814" y="318642"/>
                  </a:lnTo>
                  <a:lnTo>
                    <a:pt x="198920" y="302005"/>
                  </a:lnTo>
                  <a:lnTo>
                    <a:pt x="204215" y="298068"/>
                  </a:lnTo>
                  <a:lnTo>
                    <a:pt x="207594" y="291972"/>
                  </a:lnTo>
                  <a:lnTo>
                    <a:pt x="210985" y="286003"/>
                  </a:lnTo>
                  <a:lnTo>
                    <a:pt x="211670" y="279400"/>
                  </a:lnTo>
                  <a:lnTo>
                    <a:pt x="207632" y="264921"/>
                  </a:lnTo>
                  <a:lnTo>
                    <a:pt x="203606" y="259714"/>
                  </a:lnTo>
                  <a:lnTo>
                    <a:pt x="191554" y="252856"/>
                  </a:lnTo>
                  <a:lnTo>
                    <a:pt x="184937" y="252221"/>
                  </a:lnTo>
                  <a:close/>
                </a:path>
                <a:path w="1153160" h="571500">
                  <a:moveTo>
                    <a:pt x="359257" y="201547"/>
                  </a:moveTo>
                  <a:lnTo>
                    <a:pt x="315089" y="209589"/>
                  </a:lnTo>
                  <a:lnTo>
                    <a:pt x="278143" y="232923"/>
                  </a:lnTo>
                  <a:lnTo>
                    <a:pt x="254755" y="268354"/>
                  </a:lnTo>
                  <a:lnTo>
                    <a:pt x="246974" y="314017"/>
                  </a:lnTo>
                  <a:lnTo>
                    <a:pt x="247786" y="326628"/>
                  </a:lnTo>
                  <a:lnTo>
                    <a:pt x="271251" y="417996"/>
                  </a:lnTo>
                  <a:lnTo>
                    <a:pt x="286357" y="454421"/>
                  </a:lnTo>
                  <a:lnTo>
                    <a:pt x="316662" y="489051"/>
                  </a:lnTo>
                  <a:lnTo>
                    <a:pt x="355065" y="507156"/>
                  </a:lnTo>
                  <a:lnTo>
                    <a:pt x="376682" y="509779"/>
                  </a:lnTo>
                  <a:lnTo>
                    <a:pt x="387694" y="509412"/>
                  </a:lnTo>
                  <a:lnTo>
                    <a:pt x="431088" y="497236"/>
                  </a:lnTo>
                  <a:lnTo>
                    <a:pt x="465031" y="470566"/>
                  </a:lnTo>
                  <a:lnTo>
                    <a:pt x="474022" y="457430"/>
                  </a:lnTo>
                  <a:lnTo>
                    <a:pt x="385124" y="457430"/>
                  </a:lnTo>
                  <a:lnTo>
                    <a:pt x="374561" y="456977"/>
                  </a:lnTo>
                  <a:lnTo>
                    <a:pt x="337162" y="431069"/>
                  </a:lnTo>
                  <a:lnTo>
                    <a:pt x="307098" y="338200"/>
                  </a:lnTo>
                  <a:lnTo>
                    <a:pt x="302431" y="307244"/>
                  </a:lnTo>
                  <a:lnTo>
                    <a:pt x="303826" y="294266"/>
                  </a:lnTo>
                  <a:lnTo>
                    <a:pt x="329686" y="259774"/>
                  </a:lnTo>
                  <a:lnTo>
                    <a:pt x="354330" y="253237"/>
                  </a:lnTo>
                  <a:lnTo>
                    <a:pt x="447094" y="253237"/>
                  </a:lnTo>
                  <a:lnTo>
                    <a:pt x="442950" y="246887"/>
                  </a:lnTo>
                  <a:lnTo>
                    <a:pt x="410349" y="216153"/>
                  </a:lnTo>
                  <a:lnTo>
                    <a:pt x="370192" y="202310"/>
                  </a:lnTo>
                  <a:lnTo>
                    <a:pt x="359257" y="201547"/>
                  </a:lnTo>
                  <a:close/>
                </a:path>
                <a:path w="1153160" h="571500">
                  <a:moveTo>
                    <a:pt x="447094" y="253237"/>
                  </a:moveTo>
                  <a:lnTo>
                    <a:pt x="354330" y="253237"/>
                  </a:lnTo>
                  <a:lnTo>
                    <a:pt x="368630" y="255269"/>
                  </a:lnTo>
                  <a:lnTo>
                    <a:pt x="375348" y="257936"/>
                  </a:lnTo>
                  <a:lnTo>
                    <a:pt x="402157" y="286454"/>
                  </a:lnTo>
                  <a:lnTo>
                    <a:pt x="428840" y="372998"/>
                  </a:lnTo>
                  <a:lnTo>
                    <a:pt x="433298" y="404113"/>
                  </a:lnTo>
                  <a:lnTo>
                    <a:pt x="433057" y="413384"/>
                  </a:lnTo>
                  <a:lnTo>
                    <a:pt x="409575" y="450214"/>
                  </a:lnTo>
                  <a:lnTo>
                    <a:pt x="385124" y="457430"/>
                  </a:lnTo>
                  <a:lnTo>
                    <a:pt x="474022" y="457430"/>
                  </a:lnTo>
                  <a:lnTo>
                    <a:pt x="487132" y="421393"/>
                  </a:lnTo>
                  <a:lnTo>
                    <a:pt x="488996" y="396966"/>
                  </a:lnTo>
                  <a:lnTo>
                    <a:pt x="488221" y="384936"/>
                  </a:lnTo>
                  <a:lnTo>
                    <a:pt x="464685" y="293322"/>
                  </a:lnTo>
                  <a:lnTo>
                    <a:pt x="449651" y="257155"/>
                  </a:lnTo>
                  <a:lnTo>
                    <a:pt x="447094" y="253237"/>
                  </a:lnTo>
                  <a:close/>
                </a:path>
                <a:path w="1153160" h="571500">
                  <a:moveTo>
                    <a:pt x="618754" y="135187"/>
                  </a:moveTo>
                  <a:lnTo>
                    <a:pt x="512089" y="160400"/>
                  </a:lnTo>
                  <a:lnTo>
                    <a:pt x="498652" y="184403"/>
                  </a:lnTo>
                  <a:lnTo>
                    <a:pt x="567956" y="431418"/>
                  </a:lnTo>
                  <a:lnTo>
                    <a:pt x="570280" y="439800"/>
                  </a:lnTo>
                  <a:lnTo>
                    <a:pt x="574547" y="445642"/>
                  </a:lnTo>
                  <a:lnTo>
                    <a:pt x="580758" y="449198"/>
                  </a:lnTo>
                  <a:lnTo>
                    <a:pt x="586955" y="452627"/>
                  </a:lnTo>
                  <a:lnTo>
                    <a:pt x="594207" y="453262"/>
                  </a:lnTo>
                  <a:lnTo>
                    <a:pt x="602513" y="450850"/>
                  </a:lnTo>
                  <a:lnTo>
                    <a:pt x="610819" y="448563"/>
                  </a:lnTo>
                  <a:lnTo>
                    <a:pt x="616712" y="444245"/>
                  </a:lnTo>
                  <a:lnTo>
                    <a:pt x="620204" y="438150"/>
                  </a:lnTo>
                  <a:lnTo>
                    <a:pt x="623684" y="431926"/>
                  </a:lnTo>
                  <a:lnTo>
                    <a:pt x="624268" y="424687"/>
                  </a:lnTo>
                  <a:lnTo>
                    <a:pt x="603300" y="349884"/>
                  </a:lnTo>
                  <a:lnTo>
                    <a:pt x="640676" y="339343"/>
                  </a:lnTo>
                  <a:lnTo>
                    <a:pt x="681291" y="319658"/>
                  </a:lnTo>
                  <a:lnTo>
                    <a:pt x="701212" y="300100"/>
                  </a:lnTo>
                  <a:lnTo>
                    <a:pt x="589318" y="300100"/>
                  </a:lnTo>
                  <a:lnTo>
                    <a:pt x="561365" y="200405"/>
                  </a:lnTo>
                  <a:lnTo>
                    <a:pt x="598741" y="189864"/>
                  </a:lnTo>
                  <a:lnTo>
                    <a:pt x="610145" y="187551"/>
                  </a:lnTo>
                  <a:lnTo>
                    <a:pt x="620682" y="187261"/>
                  </a:lnTo>
                  <a:lnTo>
                    <a:pt x="709235" y="187261"/>
                  </a:lnTo>
                  <a:lnTo>
                    <a:pt x="705758" y="181232"/>
                  </a:lnTo>
                  <a:lnTo>
                    <a:pt x="677612" y="152739"/>
                  </a:lnTo>
                  <a:lnTo>
                    <a:pt x="640281" y="137358"/>
                  </a:lnTo>
                  <a:lnTo>
                    <a:pt x="629691" y="135762"/>
                  </a:lnTo>
                  <a:lnTo>
                    <a:pt x="618754" y="135187"/>
                  </a:lnTo>
                  <a:close/>
                </a:path>
                <a:path w="1153160" h="571500">
                  <a:moveTo>
                    <a:pt x="709235" y="187261"/>
                  </a:moveTo>
                  <a:lnTo>
                    <a:pt x="620682" y="187261"/>
                  </a:lnTo>
                  <a:lnTo>
                    <a:pt x="630354" y="188972"/>
                  </a:lnTo>
                  <a:lnTo>
                    <a:pt x="639165" y="192658"/>
                  </a:lnTo>
                  <a:lnTo>
                    <a:pt x="662546" y="225805"/>
                  </a:lnTo>
                  <a:lnTo>
                    <a:pt x="665176" y="247713"/>
                  </a:lnTo>
                  <a:lnTo>
                    <a:pt x="663480" y="257381"/>
                  </a:lnTo>
                  <a:lnTo>
                    <a:pt x="637641" y="285605"/>
                  </a:lnTo>
                  <a:lnTo>
                    <a:pt x="589318" y="300100"/>
                  </a:lnTo>
                  <a:lnTo>
                    <a:pt x="701212" y="300100"/>
                  </a:lnTo>
                  <a:lnTo>
                    <a:pt x="719861" y="261461"/>
                  </a:lnTo>
                  <a:lnTo>
                    <a:pt x="722590" y="241294"/>
                  </a:lnTo>
                  <a:lnTo>
                    <a:pt x="722358" y="230997"/>
                  </a:lnTo>
                  <a:lnTo>
                    <a:pt x="721033" y="220581"/>
                  </a:lnTo>
                  <a:lnTo>
                    <a:pt x="718616" y="210057"/>
                  </a:lnTo>
                  <a:lnTo>
                    <a:pt x="715206" y="199798"/>
                  </a:lnTo>
                  <a:lnTo>
                    <a:pt x="710920" y="190182"/>
                  </a:lnTo>
                  <a:lnTo>
                    <a:pt x="709235" y="187261"/>
                  </a:lnTo>
                  <a:close/>
                </a:path>
                <a:path w="1153160" h="571500">
                  <a:moveTo>
                    <a:pt x="985215" y="240918"/>
                  </a:moveTo>
                  <a:lnTo>
                    <a:pt x="957148" y="268985"/>
                  </a:lnTo>
                  <a:lnTo>
                    <a:pt x="959472" y="277240"/>
                  </a:lnTo>
                  <a:lnTo>
                    <a:pt x="961339" y="283971"/>
                  </a:lnTo>
                  <a:lnTo>
                    <a:pt x="991737" y="310451"/>
                  </a:lnTo>
                  <a:lnTo>
                    <a:pt x="1034491" y="322833"/>
                  </a:lnTo>
                  <a:lnTo>
                    <a:pt x="1044256" y="323310"/>
                  </a:lnTo>
                  <a:lnTo>
                    <a:pt x="1054128" y="322833"/>
                  </a:lnTo>
                  <a:lnTo>
                    <a:pt x="1096695" y="310977"/>
                  </a:lnTo>
                  <a:lnTo>
                    <a:pt x="1130552" y="287216"/>
                  </a:lnTo>
                  <a:lnTo>
                    <a:pt x="1141980" y="271414"/>
                  </a:lnTo>
                  <a:lnTo>
                    <a:pt x="1045032" y="271414"/>
                  </a:lnTo>
                  <a:lnTo>
                    <a:pt x="1037840" y="270829"/>
                  </a:lnTo>
                  <a:lnTo>
                    <a:pt x="1002995" y="249427"/>
                  </a:lnTo>
                  <a:lnTo>
                    <a:pt x="999185" y="246379"/>
                  </a:lnTo>
                  <a:lnTo>
                    <a:pt x="990549" y="241300"/>
                  </a:lnTo>
                  <a:lnTo>
                    <a:pt x="985215" y="240918"/>
                  </a:lnTo>
                  <a:close/>
                </a:path>
                <a:path w="1153160" h="571500">
                  <a:moveTo>
                    <a:pt x="1139086" y="167290"/>
                  </a:moveTo>
                  <a:lnTo>
                    <a:pt x="1052906" y="167290"/>
                  </a:lnTo>
                  <a:lnTo>
                    <a:pt x="1062193" y="169080"/>
                  </a:lnTo>
                  <a:lnTo>
                    <a:pt x="1070813" y="172846"/>
                  </a:lnTo>
                  <a:lnTo>
                    <a:pt x="1094054" y="205993"/>
                  </a:lnTo>
                  <a:lnTo>
                    <a:pt x="1096673" y="227901"/>
                  </a:lnTo>
                  <a:lnTo>
                    <a:pt x="1095036" y="237569"/>
                  </a:lnTo>
                  <a:lnTo>
                    <a:pt x="1060272" y="269239"/>
                  </a:lnTo>
                  <a:lnTo>
                    <a:pt x="1045032" y="271414"/>
                  </a:lnTo>
                  <a:lnTo>
                    <a:pt x="1141980" y="271414"/>
                  </a:lnTo>
                  <a:lnTo>
                    <a:pt x="1149529" y="253835"/>
                  </a:lnTo>
                  <a:lnTo>
                    <a:pt x="1153077" y="234489"/>
                  </a:lnTo>
                  <a:lnTo>
                    <a:pt x="1152577" y="213500"/>
                  </a:lnTo>
                  <a:lnTo>
                    <a:pt x="1148029" y="190880"/>
                  </a:lnTo>
                  <a:lnTo>
                    <a:pt x="1144383" y="179667"/>
                  </a:lnTo>
                  <a:lnTo>
                    <a:pt x="1140107" y="169275"/>
                  </a:lnTo>
                  <a:lnTo>
                    <a:pt x="1139086" y="167290"/>
                  </a:lnTo>
                  <a:close/>
                </a:path>
                <a:path w="1153160" h="571500">
                  <a:moveTo>
                    <a:pt x="1061923" y="0"/>
                  </a:moveTo>
                  <a:lnTo>
                    <a:pt x="925982" y="38100"/>
                  </a:lnTo>
                  <a:lnTo>
                    <a:pt x="912533" y="61975"/>
                  </a:lnTo>
                  <a:lnTo>
                    <a:pt x="914857" y="70357"/>
                  </a:lnTo>
                  <a:lnTo>
                    <a:pt x="948639" y="190753"/>
                  </a:lnTo>
                  <a:lnTo>
                    <a:pt x="972515" y="204215"/>
                  </a:lnTo>
                  <a:lnTo>
                    <a:pt x="980897" y="201929"/>
                  </a:lnTo>
                  <a:lnTo>
                    <a:pt x="1001852" y="187197"/>
                  </a:lnTo>
                  <a:lnTo>
                    <a:pt x="1005408" y="184022"/>
                  </a:lnTo>
                  <a:lnTo>
                    <a:pt x="1042952" y="167453"/>
                  </a:lnTo>
                  <a:lnTo>
                    <a:pt x="1052906" y="167290"/>
                  </a:lnTo>
                  <a:lnTo>
                    <a:pt x="1139086" y="167290"/>
                  </a:lnTo>
                  <a:lnTo>
                    <a:pt x="1135188" y="159716"/>
                  </a:lnTo>
                  <a:lnTo>
                    <a:pt x="1129614" y="151002"/>
                  </a:lnTo>
                  <a:lnTo>
                    <a:pt x="1123490" y="143093"/>
                  </a:lnTo>
                  <a:lnTo>
                    <a:pt x="1118858" y="138175"/>
                  </a:lnTo>
                  <a:lnTo>
                    <a:pt x="992200" y="138175"/>
                  </a:lnTo>
                  <a:lnTo>
                    <a:pt x="975309" y="77977"/>
                  </a:lnTo>
                  <a:lnTo>
                    <a:pt x="1075893" y="49783"/>
                  </a:lnTo>
                  <a:lnTo>
                    <a:pt x="1081227" y="45719"/>
                  </a:lnTo>
                  <a:lnTo>
                    <a:pt x="1084529" y="39750"/>
                  </a:lnTo>
                  <a:lnTo>
                    <a:pt x="1087958" y="33781"/>
                  </a:lnTo>
                  <a:lnTo>
                    <a:pt x="1088593" y="27050"/>
                  </a:lnTo>
                  <a:lnTo>
                    <a:pt x="1086561" y="19938"/>
                  </a:lnTo>
                  <a:lnTo>
                    <a:pt x="1084656" y="12700"/>
                  </a:lnTo>
                  <a:lnTo>
                    <a:pt x="1080592" y="7365"/>
                  </a:lnTo>
                  <a:lnTo>
                    <a:pt x="1074496" y="4063"/>
                  </a:lnTo>
                  <a:lnTo>
                    <a:pt x="1068527" y="634"/>
                  </a:lnTo>
                  <a:lnTo>
                    <a:pt x="1061923" y="0"/>
                  </a:lnTo>
                  <a:close/>
                </a:path>
                <a:path w="1153160" h="571500">
                  <a:moveTo>
                    <a:pt x="1059365" y="112365"/>
                  </a:moveTo>
                  <a:lnTo>
                    <a:pt x="1019886" y="119887"/>
                  </a:lnTo>
                  <a:lnTo>
                    <a:pt x="1004011" y="129539"/>
                  </a:lnTo>
                  <a:lnTo>
                    <a:pt x="1000328" y="132079"/>
                  </a:lnTo>
                  <a:lnTo>
                    <a:pt x="997026" y="134746"/>
                  </a:lnTo>
                  <a:lnTo>
                    <a:pt x="994232" y="137667"/>
                  </a:lnTo>
                  <a:lnTo>
                    <a:pt x="992200" y="138175"/>
                  </a:lnTo>
                  <a:lnTo>
                    <a:pt x="1118858" y="138175"/>
                  </a:lnTo>
                  <a:lnTo>
                    <a:pt x="1116914" y="136112"/>
                  </a:lnTo>
                  <a:lnTo>
                    <a:pt x="1077609" y="114553"/>
                  </a:lnTo>
                  <a:lnTo>
                    <a:pt x="1068654" y="113029"/>
                  </a:lnTo>
                  <a:lnTo>
                    <a:pt x="1059365" y="1123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403342" y="6521958"/>
              <a:ext cx="4285488" cy="27371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403342" y="6521958"/>
              <a:ext cx="4285615" cy="2737485"/>
            </a:xfrm>
            <a:custGeom>
              <a:avLst/>
              <a:gdLst/>
              <a:ahLst/>
              <a:cxnLst/>
              <a:rect l="l" t="t" r="r" b="b"/>
              <a:pathLst>
                <a:path w="4285615" h="2737484">
                  <a:moveTo>
                    <a:pt x="61975" y="0"/>
                  </a:moveTo>
                  <a:lnTo>
                    <a:pt x="4223512" y="0"/>
                  </a:lnTo>
                  <a:lnTo>
                    <a:pt x="4235626" y="1194"/>
                  </a:lnTo>
                  <a:lnTo>
                    <a:pt x="4275093" y="27578"/>
                  </a:lnTo>
                  <a:lnTo>
                    <a:pt x="4285488" y="61976"/>
                  </a:lnTo>
                  <a:lnTo>
                    <a:pt x="4285488" y="2675115"/>
                  </a:lnTo>
                  <a:lnTo>
                    <a:pt x="4267327" y="2718943"/>
                  </a:lnTo>
                  <a:lnTo>
                    <a:pt x="4223512" y="2737104"/>
                  </a:lnTo>
                  <a:lnTo>
                    <a:pt x="61975" y="2737104"/>
                  </a:lnTo>
                  <a:lnTo>
                    <a:pt x="18161" y="2718943"/>
                  </a:lnTo>
                  <a:lnTo>
                    <a:pt x="0" y="2675115"/>
                  </a:lnTo>
                  <a:lnTo>
                    <a:pt x="0" y="61976"/>
                  </a:lnTo>
                  <a:lnTo>
                    <a:pt x="18161" y="18161"/>
                  </a:lnTo>
                  <a:lnTo>
                    <a:pt x="61975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78128" y="915986"/>
            <a:ext cx="6933565" cy="19475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100"/>
              </a:spcBef>
            </a:pPr>
            <a:r>
              <a:rPr lang="uk" sz="7500" b="0" i="0" u="none" strike="noStrike" spc="-185" dirty="0">
                <a:solidFill>
                  <a:srgbClr val="C00D18"/>
                </a:solidFill>
                <a:latin typeface="Trebuchet MS"/>
                <a:cs typeface="Trebuchet MS"/>
              </a:rPr>
              <a:t>КАРЛОВІ ВАРИ</a:t>
            </a:r>
            <a:endParaRPr sz="7500" dirty="0">
              <a:latin typeface="Trebuchet MS"/>
              <a:cs typeface="Trebuchet MS"/>
            </a:endParaRPr>
          </a:p>
          <a:p>
            <a:pPr algn="ctr" rtl="0">
              <a:lnSpc>
                <a:spcPct val="100000"/>
              </a:lnSpc>
              <a:spcBef>
                <a:spcPts val="130"/>
              </a:spcBef>
            </a:pPr>
            <a:r>
              <a:rPr lang="uk" sz="5000" b="1" i="0" u="none" strike="noStrike" spc="-385" dirty="0">
                <a:solidFill>
                  <a:srgbClr val="C00D18"/>
                </a:solidFill>
                <a:latin typeface="Trebuchet MS"/>
              </a:rPr>
              <a:t>колонада з підземних гарячих джерел</a:t>
            </a:r>
            <a:endParaRPr sz="50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890" y="278644"/>
              <a:ext cx="1611630" cy="1042669"/>
            </a:xfrm>
            <a:custGeom>
              <a:avLst/>
              <a:gdLst/>
              <a:ahLst/>
              <a:cxnLst/>
              <a:rect l="l" t="t" r="r" b="b"/>
              <a:pathLst>
                <a:path w="1611630" h="1042669">
                  <a:moveTo>
                    <a:pt x="1183581" y="0"/>
                  </a:moveTo>
                  <a:lnTo>
                    <a:pt x="1136859" y="4711"/>
                  </a:lnTo>
                  <a:lnTo>
                    <a:pt x="1090009" y="14979"/>
                  </a:lnTo>
                  <a:lnTo>
                    <a:pt x="299409" y="236721"/>
                  </a:lnTo>
                  <a:lnTo>
                    <a:pt x="254053" y="252308"/>
                  </a:lnTo>
                  <a:lnTo>
                    <a:pt x="211696" y="272580"/>
                  </a:lnTo>
                  <a:lnTo>
                    <a:pt x="172551" y="297158"/>
                  </a:lnTo>
                  <a:lnTo>
                    <a:pt x="136831" y="325661"/>
                  </a:lnTo>
                  <a:lnTo>
                    <a:pt x="104751" y="357709"/>
                  </a:lnTo>
                  <a:lnTo>
                    <a:pt x="76522" y="392922"/>
                  </a:lnTo>
                  <a:lnTo>
                    <a:pt x="52360" y="430920"/>
                  </a:lnTo>
                  <a:lnTo>
                    <a:pt x="32476" y="471322"/>
                  </a:lnTo>
                  <a:lnTo>
                    <a:pt x="17085" y="513749"/>
                  </a:lnTo>
                  <a:lnTo>
                    <a:pt x="6399" y="557820"/>
                  </a:lnTo>
                  <a:lnTo>
                    <a:pt x="633" y="603155"/>
                  </a:lnTo>
                  <a:lnTo>
                    <a:pt x="0" y="649374"/>
                  </a:lnTo>
                  <a:lnTo>
                    <a:pt x="4712" y="696097"/>
                  </a:lnTo>
                  <a:lnTo>
                    <a:pt x="14983" y="742943"/>
                  </a:lnTo>
                  <a:lnTo>
                    <a:pt x="30574" y="788297"/>
                  </a:lnTo>
                  <a:lnTo>
                    <a:pt x="50847" y="830653"/>
                  </a:lnTo>
                  <a:lnTo>
                    <a:pt x="75424" y="869798"/>
                  </a:lnTo>
                  <a:lnTo>
                    <a:pt x="103925" y="905518"/>
                  </a:lnTo>
                  <a:lnTo>
                    <a:pt x="135969" y="937599"/>
                  </a:lnTo>
                  <a:lnTo>
                    <a:pt x="171177" y="965828"/>
                  </a:lnTo>
                  <a:lnTo>
                    <a:pt x="209169" y="989990"/>
                  </a:lnTo>
                  <a:lnTo>
                    <a:pt x="249566" y="1009871"/>
                  </a:lnTo>
                  <a:lnTo>
                    <a:pt x="291987" y="1025258"/>
                  </a:lnTo>
                  <a:lnTo>
                    <a:pt x="336053" y="1035937"/>
                  </a:lnTo>
                  <a:lnTo>
                    <a:pt x="381383" y="1041694"/>
                  </a:lnTo>
                  <a:lnTo>
                    <a:pt x="427598" y="1042316"/>
                  </a:lnTo>
                  <a:lnTo>
                    <a:pt x="474318" y="1037587"/>
                  </a:lnTo>
                  <a:lnTo>
                    <a:pt x="521164" y="1027296"/>
                  </a:lnTo>
                  <a:lnTo>
                    <a:pt x="1311777" y="805554"/>
                  </a:lnTo>
                  <a:lnTo>
                    <a:pt x="1357131" y="789969"/>
                  </a:lnTo>
                  <a:lnTo>
                    <a:pt x="1399487" y="769702"/>
                  </a:lnTo>
                  <a:lnTo>
                    <a:pt x="1438633" y="745132"/>
                  </a:lnTo>
                  <a:lnTo>
                    <a:pt x="1474355" y="716639"/>
                  </a:lnTo>
                  <a:lnTo>
                    <a:pt x="1506439" y="684603"/>
                  </a:lnTo>
                  <a:lnTo>
                    <a:pt x="1534672" y="649403"/>
                  </a:lnTo>
                  <a:lnTo>
                    <a:pt x="1558839" y="611418"/>
                  </a:lnTo>
                  <a:lnTo>
                    <a:pt x="1578728" y="571030"/>
                  </a:lnTo>
                  <a:lnTo>
                    <a:pt x="1594126" y="528616"/>
                  </a:lnTo>
                  <a:lnTo>
                    <a:pt x="1604817" y="484557"/>
                  </a:lnTo>
                  <a:lnTo>
                    <a:pt x="1610590" y="439232"/>
                  </a:lnTo>
                  <a:lnTo>
                    <a:pt x="1611229" y="393021"/>
                  </a:lnTo>
                  <a:lnTo>
                    <a:pt x="1606523" y="346303"/>
                  </a:lnTo>
                  <a:lnTo>
                    <a:pt x="1596257" y="299459"/>
                  </a:lnTo>
                  <a:lnTo>
                    <a:pt x="1580646" y="254081"/>
                  </a:lnTo>
                  <a:lnTo>
                    <a:pt x="1560357" y="211708"/>
                  </a:lnTo>
                  <a:lnTo>
                    <a:pt x="1535769" y="172552"/>
                  </a:lnTo>
                  <a:lnTo>
                    <a:pt x="1507261" y="136825"/>
                  </a:lnTo>
                  <a:lnTo>
                    <a:pt x="1475211" y="104740"/>
                  </a:lnTo>
                  <a:lnTo>
                    <a:pt x="1440000" y="76511"/>
                  </a:lnTo>
                  <a:lnTo>
                    <a:pt x="1402007" y="52349"/>
                  </a:lnTo>
                  <a:lnTo>
                    <a:pt x="1361611" y="32467"/>
                  </a:lnTo>
                  <a:lnTo>
                    <a:pt x="1319191" y="17079"/>
                  </a:lnTo>
                  <a:lnTo>
                    <a:pt x="1275126" y="6396"/>
                  </a:lnTo>
                  <a:lnTo>
                    <a:pt x="1229797" y="632"/>
                  </a:lnTo>
                  <a:lnTo>
                    <a:pt x="1183581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1548" y="494537"/>
              <a:ext cx="1153160" cy="571500"/>
            </a:xfrm>
            <a:custGeom>
              <a:avLst/>
              <a:gdLst/>
              <a:ahLst/>
              <a:cxnLst/>
              <a:rect l="l" t="t" r="r" b="b"/>
              <a:pathLst>
                <a:path w="1153160" h="571500">
                  <a:moveTo>
                    <a:pt x="144053" y="333755"/>
                  </a:moveTo>
                  <a:lnTo>
                    <a:pt x="85826" y="333755"/>
                  </a:lnTo>
                  <a:lnTo>
                    <a:pt x="146392" y="549655"/>
                  </a:lnTo>
                  <a:lnTo>
                    <a:pt x="148729" y="558037"/>
                  </a:lnTo>
                  <a:lnTo>
                    <a:pt x="152996" y="563879"/>
                  </a:lnTo>
                  <a:lnTo>
                    <a:pt x="159194" y="567435"/>
                  </a:lnTo>
                  <a:lnTo>
                    <a:pt x="165404" y="570864"/>
                  </a:lnTo>
                  <a:lnTo>
                    <a:pt x="172656" y="571500"/>
                  </a:lnTo>
                  <a:lnTo>
                    <a:pt x="180962" y="569086"/>
                  </a:lnTo>
                  <a:lnTo>
                    <a:pt x="189268" y="566801"/>
                  </a:lnTo>
                  <a:lnTo>
                    <a:pt x="195160" y="562482"/>
                  </a:lnTo>
                  <a:lnTo>
                    <a:pt x="198653" y="556386"/>
                  </a:lnTo>
                  <a:lnTo>
                    <a:pt x="202133" y="550163"/>
                  </a:lnTo>
                  <a:lnTo>
                    <a:pt x="202717" y="542925"/>
                  </a:lnTo>
                  <a:lnTo>
                    <a:pt x="200380" y="534542"/>
                  </a:lnTo>
                  <a:lnTo>
                    <a:pt x="144053" y="333755"/>
                  </a:lnTo>
                  <a:close/>
                </a:path>
                <a:path w="1153160" h="571500">
                  <a:moveTo>
                    <a:pt x="184937" y="252221"/>
                  </a:moveTo>
                  <a:lnTo>
                    <a:pt x="12750" y="300481"/>
                  </a:lnTo>
                  <a:lnTo>
                    <a:pt x="0" y="323214"/>
                  </a:lnTo>
                  <a:lnTo>
                    <a:pt x="2019" y="330453"/>
                  </a:lnTo>
                  <a:lnTo>
                    <a:pt x="26720" y="350392"/>
                  </a:lnTo>
                  <a:lnTo>
                    <a:pt x="85826" y="333755"/>
                  </a:lnTo>
                  <a:lnTo>
                    <a:pt x="144053" y="333755"/>
                  </a:lnTo>
                  <a:lnTo>
                    <a:pt x="139814" y="318642"/>
                  </a:lnTo>
                  <a:lnTo>
                    <a:pt x="198920" y="302005"/>
                  </a:lnTo>
                  <a:lnTo>
                    <a:pt x="204215" y="298068"/>
                  </a:lnTo>
                  <a:lnTo>
                    <a:pt x="207594" y="291972"/>
                  </a:lnTo>
                  <a:lnTo>
                    <a:pt x="210985" y="286003"/>
                  </a:lnTo>
                  <a:lnTo>
                    <a:pt x="211670" y="279400"/>
                  </a:lnTo>
                  <a:lnTo>
                    <a:pt x="207632" y="264921"/>
                  </a:lnTo>
                  <a:lnTo>
                    <a:pt x="203606" y="259714"/>
                  </a:lnTo>
                  <a:lnTo>
                    <a:pt x="191554" y="252856"/>
                  </a:lnTo>
                  <a:lnTo>
                    <a:pt x="184937" y="252221"/>
                  </a:lnTo>
                  <a:close/>
                </a:path>
                <a:path w="1153160" h="571500">
                  <a:moveTo>
                    <a:pt x="359257" y="201547"/>
                  </a:moveTo>
                  <a:lnTo>
                    <a:pt x="315089" y="209589"/>
                  </a:lnTo>
                  <a:lnTo>
                    <a:pt x="278143" y="232923"/>
                  </a:lnTo>
                  <a:lnTo>
                    <a:pt x="254755" y="268354"/>
                  </a:lnTo>
                  <a:lnTo>
                    <a:pt x="246974" y="314017"/>
                  </a:lnTo>
                  <a:lnTo>
                    <a:pt x="247786" y="326628"/>
                  </a:lnTo>
                  <a:lnTo>
                    <a:pt x="271251" y="417996"/>
                  </a:lnTo>
                  <a:lnTo>
                    <a:pt x="286357" y="454421"/>
                  </a:lnTo>
                  <a:lnTo>
                    <a:pt x="316662" y="489051"/>
                  </a:lnTo>
                  <a:lnTo>
                    <a:pt x="355065" y="507156"/>
                  </a:lnTo>
                  <a:lnTo>
                    <a:pt x="376682" y="509779"/>
                  </a:lnTo>
                  <a:lnTo>
                    <a:pt x="387694" y="509412"/>
                  </a:lnTo>
                  <a:lnTo>
                    <a:pt x="431088" y="497236"/>
                  </a:lnTo>
                  <a:lnTo>
                    <a:pt x="465031" y="470566"/>
                  </a:lnTo>
                  <a:lnTo>
                    <a:pt x="474022" y="457430"/>
                  </a:lnTo>
                  <a:lnTo>
                    <a:pt x="385124" y="457430"/>
                  </a:lnTo>
                  <a:lnTo>
                    <a:pt x="374561" y="456977"/>
                  </a:lnTo>
                  <a:lnTo>
                    <a:pt x="337162" y="431069"/>
                  </a:lnTo>
                  <a:lnTo>
                    <a:pt x="307098" y="338200"/>
                  </a:lnTo>
                  <a:lnTo>
                    <a:pt x="302431" y="307244"/>
                  </a:lnTo>
                  <a:lnTo>
                    <a:pt x="303826" y="294266"/>
                  </a:lnTo>
                  <a:lnTo>
                    <a:pt x="329686" y="259774"/>
                  </a:lnTo>
                  <a:lnTo>
                    <a:pt x="354330" y="253237"/>
                  </a:lnTo>
                  <a:lnTo>
                    <a:pt x="447094" y="253237"/>
                  </a:lnTo>
                  <a:lnTo>
                    <a:pt x="442950" y="246887"/>
                  </a:lnTo>
                  <a:lnTo>
                    <a:pt x="410349" y="216153"/>
                  </a:lnTo>
                  <a:lnTo>
                    <a:pt x="370192" y="202310"/>
                  </a:lnTo>
                  <a:lnTo>
                    <a:pt x="359257" y="201547"/>
                  </a:lnTo>
                  <a:close/>
                </a:path>
                <a:path w="1153160" h="571500">
                  <a:moveTo>
                    <a:pt x="447094" y="253237"/>
                  </a:moveTo>
                  <a:lnTo>
                    <a:pt x="354330" y="253237"/>
                  </a:lnTo>
                  <a:lnTo>
                    <a:pt x="368630" y="255269"/>
                  </a:lnTo>
                  <a:lnTo>
                    <a:pt x="375348" y="257936"/>
                  </a:lnTo>
                  <a:lnTo>
                    <a:pt x="402157" y="286454"/>
                  </a:lnTo>
                  <a:lnTo>
                    <a:pt x="428840" y="372998"/>
                  </a:lnTo>
                  <a:lnTo>
                    <a:pt x="433298" y="404113"/>
                  </a:lnTo>
                  <a:lnTo>
                    <a:pt x="433057" y="413384"/>
                  </a:lnTo>
                  <a:lnTo>
                    <a:pt x="409575" y="450214"/>
                  </a:lnTo>
                  <a:lnTo>
                    <a:pt x="385124" y="457430"/>
                  </a:lnTo>
                  <a:lnTo>
                    <a:pt x="474022" y="457430"/>
                  </a:lnTo>
                  <a:lnTo>
                    <a:pt x="487132" y="421393"/>
                  </a:lnTo>
                  <a:lnTo>
                    <a:pt x="488996" y="396966"/>
                  </a:lnTo>
                  <a:lnTo>
                    <a:pt x="488221" y="384936"/>
                  </a:lnTo>
                  <a:lnTo>
                    <a:pt x="464685" y="293322"/>
                  </a:lnTo>
                  <a:lnTo>
                    <a:pt x="449651" y="257155"/>
                  </a:lnTo>
                  <a:lnTo>
                    <a:pt x="447094" y="253237"/>
                  </a:lnTo>
                  <a:close/>
                </a:path>
                <a:path w="1153160" h="571500">
                  <a:moveTo>
                    <a:pt x="618754" y="135187"/>
                  </a:moveTo>
                  <a:lnTo>
                    <a:pt x="512089" y="160400"/>
                  </a:lnTo>
                  <a:lnTo>
                    <a:pt x="498652" y="184403"/>
                  </a:lnTo>
                  <a:lnTo>
                    <a:pt x="567956" y="431418"/>
                  </a:lnTo>
                  <a:lnTo>
                    <a:pt x="570280" y="439800"/>
                  </a:lnTo>
                  <a:lnTo>
                    <a:pt x="574547" y="445642"/>
                  </a:lnTo>
                  <a:lnTo>
                    <a:pt x="580758" y="449198"/>
                  </a:lnTo>
                  <a:lnTo>
                    <a:pt x="586955" y="452627"/>
                  </a:lnTo>
                  <a:lnTo>
                    <a:pt x="594207" y="453262"/>
                  </a:lnTo>
                  <a:lnTo>
                    <a:pt x="602513" y="450850"/>
                  </a:lnTo>
                  <a:lnTo>
                    <a:pt x="610819" y="448563"/>
                  </a:lnTo>
                  <a:lnTo>
                    <a:pt x="616712" y="444245"/>
                  </a:lnTo>
                  <a:lnTo>
                    <a:pt x="620204" y="438150"/>
                  </a:lnTo>
                  <a:lnTo>
                    <a:pt x="623684" y="431926"/>
                  </a:lnTo>
                  <a:lnTo>
                    <a:pt x="624268" y="424687"/>
                  </a:lnTo>
                  <a:lnTo>
                    <a:pt x="603300" y="349884"/>
                  </a:lnTo>
                  <a:lnTo>
                    <a:pt x="640676" y="339343"/>
                  </a:lnTo>
                  <a:lnTo>
                    <a:pt x="681291" y="319658"/>
                  </a:lnTo>
                  <a:lnTo>
                    <a:pt x="701212" y="300100"/>
                  </a:lnTo>
                  <a:lnTo>
                    <a:pt x="589318" y="300100"/>
                  </a:lnTo>
                  <a:lnTo>
                    <a:pt x="561365" y="200405"/>
                  </a:lnTo>
                  <a:lnTo>
                    <a:pt x="598741" y="189864"/>
                  </a:lnTo>
                  <a:lnTo>
                    <a:pt x="610145" y="187551"/>
                  </a:lnTo>
                  <a:lnTo>
                    <a:pt x="620682" y="187261"/>
                  </a:lnTo>
                  <a:lnTo>
                    <a:pt x="709235" y="187261"/>
                  </a:lnTo>
                  <a:lnTo>
                    <a:pt x="705758" y="181232"/>
                  </a:lnTo>
                  <a:lnTo>
                    <a:pt x="677612" y="152739"/>
                  </a:lnTo>
                  <a:lnTo>
                    <a:pt x="640281" y="137358"/>
                  </a:lnTo>
                  <a:lnTo>
                    <a:pt x="629691" y="135762"/>
                  </a:lnTo>
                  <a:lnTo>
                    <a:pt x="618754" y="135187"/>
                  </a:lnTo>
                  <a:close/>
                </a:path>
                <a:path w="1153160" h="571500">
                  <a:moveTo>
                    <a:pt x="709235" y="187261"/>
                  </a:moveTo>
                  <a:lnTo>
                    <a:pt x="620682" y="187261"/>
                  </a:lnTo>
                  <a:lnTo>
                    <a:pt x="630354" y="188972"/>
                  </a:lnTo>
                  <a:lnTo>
                    <a:pt x="639165" y="192658"/>
                  </a:lnTo>
                  <a:lnTo>
                    <a:pt x="662546" y="225805"/>
                  </a:lnTo>
                  <a:lnTo>
                    <a:pt x="665176" y="247713"/>
                  </a:lnTo>
                  <a:lnTo>
                    <a:pt x="663480" y="257381"/>
                  </a:lnTo>
                  <a:lnTo>
                    <a:pt x="637641" y="285605"/>
                  </a:lnTo>
                  <a:lnTo>
                    <a:pt x="589318" y="300100"/>
                  </a:lnTo>
                  <a:lnTo>
                    <a:pt x="701212" y="300100"/>
                  </a:lnTo>
                  <a:lnTo>
                    <a:pt x="719861" y="261461"/>
                  </a:lnTo>
                  <a:lnTo>
                    <a:pt x="722590" y="241294"/>
                  </a:lnTo>
                  <a:lnTo>
                    <a:pt x="722358" y="230997"/>
                  </a:lnTo>
                  <a:lnTo>
                    <a:pt x="721033" y="220581"/>
                  </a:lnTo>
                  <a:lnTo>
                    <a:pt x="718616" y="210057"/>
                  </a:lnTo>
                  <a:lnTo>
                    <a:pt x="715206" y="199798"/>
                  </a:lnTo>
                  <a:lnTo>
                    <a:pt x="710920" y="190182"/>
                  </a:lnTo>
                  <a:lnTo>
                    <a:pt x="709235" y="187261"/>
                  </a:lnTo>
                  <a:close/>
                </a:path>
                <a:path w="1153160" h="571500">
                  <a:moveTo>
                    <a:pt x="985215" y="240918"/>
                  </a:moveTo>
                  <a:lnTo>
                    <a:pt x="957148" y="268985"/>
                  </a:lnTo>
                  <a:lnTo>
                    <a:pt x="959472" y="277240"/>
                  </a:lnTo>
                  <a:lnTo>
                    <a:pt x="961339" y="283971"/>
                  </a:lnTo>
                  <a:lnTo>
                    <a:pt x="991737" y="310451"/>
                  </a:lnTo>
                  <a:lnTo>
                    <a:pt x="1034491" y="322833"/>
                  </a:lnTo>
                  <a:lnTo>
                    <a:pt x="1044256" y="323310"/>
                  </a:lnTo>
                  <a:lnTo>
                    <a:pt x="1054128" y="322833"/>
                  </a:lnTo>
                  <a:lnTo>
                    <a:pt x="1096695" y="310977"/>
                  </a:lnTo>
                  <a:lnTo>
                    <a:pt x="1130552" y="287216"/>
                  </a:lnTo>
                  <a:lnTo>
                    <a:pt x="1141980" y="271414"/>
                  </a:lnTo>
                  <a:lnTo>
                    <a:pt x="1045032" y="271414"/>
                  </a:lnTo>
                  <a:lnTo>
                    <a:pt x="1037840" y="270829"/>
                  </a:lnTo>
                  <a:lnTo>
                    <a:pt x="1002995" y="249427"/>
                  </a:lnTo>
                  <a:lnTo>
                    <a:pt x="999185" y="246379"/>
                  </a:lnTo>
                  <a:lnTo>
                    <a:pt x="990549" y="241300"/>
                  </a:lnTo>
                  <a:lnTo>
                    <a:pt x="985215" y="240918"/>
                  </a:lnTo>
                  <a:close/>
                </a:path>
                <a:path w="1153160" h="571500">
                  <a:moveTo>
                    <a:pt x="1139086" y="167290"/>
                  </a:moveTo>
                  <a:lnTo>
                    <a:pt x="1052906" y="167290"/>
                  </a:lnTo>
                  <a:lnTo>
                    <a:pt x="1062193" y="169080"/>
                  </a:lnTo>
                  <a:lnTo>
                    <a:pt x="1070813" y="172846"/>
                  </a:lnTo>
                  <a:lnTo>
                    <a:pt x="1094054" y="205993"/>
                  </a:lnTo>
                  <a:lnTo>
                    <a:pt x="1096673" y="227901"/>
                  </a:lnTo>
                  <a:lnTo>
                    <a:pt x="1095036" y="237569"/>
                  </a:lnTo>
                  <a:lnTo>
                    <a:pt x="1060272" y="269239"/>
                  </a:lnTo>
                  <a:lnTo>
                    <a:pt x="1045032" y="271414"/>
                  </a:lnTo>
                  <a:lnTo>
                    <a:pt x="1141980" y="271414"/>
                  </a:lnTo>
                  <a:lnTo>
                    <a:pt x="1149529" y="253835"/>
                  </a:lnTo>
                  <a:lnTo>
                    <a:pt x="1153077" y="234489"/>
                  </a:lnTo>
                  <a:lnTo>
                    <a:pt x="1152577" y="213500"/>
                  </a:lnTo>
                  <a:lnTo>
                    <a:pt x="1148029" y="190880"/>
                  </a:lnTo>
                  <a:lnTo>
                    <a:pt x="1144383" y="179667"/>
                  </a:lnTo>
                  <a:lnTo>
                    <a:pt x="1140107" y="169275"/>
                  </a:lnTo>
                  <a:lnTo>
                    <a:pt x="1139086" y="167290"/>
                  </a:lnTo>
                  <a:close/>
                </a:path>
                <a:path w="1153160" h="571500">
                  <a:moveTo>
                    <a:pt x="1061923" y="0"/>
                  </a:moveTo>
                  <a:lnTo>
                    <a:pt x="925982" y="38100"/>
                  </a:lnTo>
                  <a:lnTo>
                    <a:pt x="912533" y="61975"/>
                  </a:lnTo>
                  <a:lnTo>
                    <a:pt x="914857" y="70357"/>
                  </a:lnTo>
                  <a:lnTo>
                    <a:pt x="948639" y="190753"/>
                  </a:lnTo>
                  <a:lnTo>
                    <a:pt x="972515" y="204215"/>
                  </a:lnTo>
                  <a:lnTo>
                    <a:pt x="980897" y="201929"/>
                  </a:lnTo>
                  <a:lnTo>
                    <a:pt x="1001852" y="187197"/>
                  </a:lnTo>
                  <a:lnTo>
                    <a:pt x="1005408" y="184022"/>
                  </a:lnTo>
                  <a:lnTo>
                    <a:pt x="1042952" y="167453"/>
                  </a:lnTo>
                  <a:lnTo>
                    <a:pt x="1052906" y="167290"/>
                  </a:lnTo>
                  <a:lnTo>
                    <a:pt x="1139086" y="167290"/>
                  </a:lnTo>
                  <a:lnTo>
                    <a:pt x="1135188" y="159716"/>
                  </a:lnTo>
                  <a:lnTo>
                    <a:pt x="1129614" y="151002"/>
                  </a:lnTo>
                  <a:lnTo>
                    <a:pt x="1123490" y="143093"/>
                  </a:lnTo>
                  <a:lnTo>
                    <a:pt x="1118858" y="138175"/>
                  </a:lnTo>
                  <a:lnTo>
                    <a:pt x="992200" y="138175"/>
                  </a:lnTo>
                  <a:lnTo>
                    <a:pt x="975309" y="77977"/>
                  </a:lnTo>
                  <a:lnTo>
                    <a:pt x="1075893" y="49783"/>
                  </a:lnTo>
                  <a:lnTo>
                    <a:pt x="1081227" y="45719"/>
                  </a:lnTo>
                  <a:lnTo>
                    <a:pt x="1084529" y="39750"/>
                  </a:lnTo>
                  <a:lnTo>
                    <a:pt x="1087958" y="33781"/>
                  </a:lnTo>
                  <a:lnTo>
                    <a:pt x="1088593" y="27050"/>
                  </a:lnTo>
                  <a:lnTo>
                    <a:pt x="1086561" y="19938"/>
                  </a:lnTo>
                  <a:lnTo>
                    <a:pt x="1084656" y="12700"/>
                  </a:lnTo>
                  <a:lnTo>
                    <a:pt x="1080592" y="7365"/>
                  </a:lnTo>
                  <a:lnTo>
                    <a:pt x="1074496" y="4063"/>
                  </a:lnTo>
                  <a:lnTo>
                    <a:pt x="1068527" y="634"/>
                  </a:lnTo>
                  <a:lnTo>
                    <a:pt x="1061923" y="0"/>
                  </a:lnTo>
                  <a:close/>
                </a:path>
                <a:path w="1153160" h="571500">
                  <a:moveTo>
                    <a:pt x="1059365" y="112365"/>
                  </a:moveTo>
                  <a:lnTo>
                    <a:pt x="1019886" y="119887"/>
                  </a:lnTo>
                  <a:lnTo>
                    <a:pt x="1004011" y="129539"/>
                  </a:lnTo>
                  <a:lnTo>
                    <a:pt x="1000328" y="132079"/>
                  </a:lnTo>
                  <a:lnTo>
                    <a:pt x="997026" y="134746"/>
                  </a:lnTo>
                  <a:lnTo>
                    <a:pt x="994232" y="137667"/>
                  </a:lnTo>
                  <a:lnTo>
                    <a:pt x="992200" y="138175"/>
                  </a:lnTo>
                  <a:lnTo>
                    <a:pt x="1118858" y="138175"/>
                  </a:lnTo>
                  <a:lnTo>
                    <a:pt x="1116914" y="136112"/>
                  </a:lnTo>
                  <a:lnTo>
                    <a:pt x="1077609" y="114553"/>
                  </a:lnTo>
                  <a:lnTo>
                    <a:pt x="1068654" y="113029"/>
                  </a:lnTo>
                  <a:lnTo>
                    <a:pt x="1059365" y="1123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13866" y="3084677"/>
            <a:ext cx="7749134" cy="551307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6870" marR="5080" indent="-344805" rtl="0">
              <a:lnSpc>
                <a:spcPct val="1328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40" dirty="0">
                <a:solidFill>
                  <a:srgbClr val="FFFFFF"/>
                </a:solidFill>
                <a:latin typeface="Trebuchet MS"/>
                <a:cs typeface="Trebuchet MS"/>
              </a:rPr>
              <a:t>історія, виробництво та дегустація відомого трав'яного </a:t>
            </a:r>
            <a:r>
              <a:rPr lang="uk" sz="3200" b="0" i="0" u="none" strike="noStrike" spc="-140" dirty="0" smtClean="0">
                <a:solidFill>
                  <a:srgbClr val="FFFFFF"/>
                </a:solidFill>
                <a:latin typeface="Trebuchet MS"/>
                <a:cs typeface="Trebuchet MS"/>
              </a:rPr>
              <a:t>лікеру</a:t>
            </a:r>
            <a:endParaRPr lang="uk" sz="3200" dirty="0">
              <a:latin typeface="Trebuchet MS"/>
              <a:cs typeface="Trebuchet MS"/>
            </a:endParaRPr>
          </a:p>
          <a:p>
            <a:pPr marL="356870" marR="5080" indent="-344805" rtl="0">
              <a:lnSpc>
                <a:spcPct val="1328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35" dirty="0" smtClean="0">
                <a:solidFill>
                  <a:srgbClr val="FFFFFF"/>
                </a:solidFill>
                <a:latin typeface="Trebuchet MS"/>
                <a:cs typeface="Trebuchet MS"/>
              </a:rPr>
              <a:t>інтерактивна експозиція</a:t>
            </a:r>
          </a:p>
          <a:p>
            <a:pPr marL="356870" marR="5080" indent="-344805" rtl="0">
              <a:lnSpc>
                <a:spcPct val="1328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endParaRPr sz="3200" dirty="0">
              <a:latin typeface="Trebuchet MS"/>
              <a:cs typeface="Trebuchet MS"/>
            </a:endParaRPr>
          </a:p>
          <a:p>
            <a:pPr marL="355600" marR="4005579" indent="-343535" algn="l" rtl="0">
              <a:lnSpc>
                <a:spcPct val="132900"/>
              </a:lnSpc>
              <a:buFont typeface="Arial"/>
              <a:buChar char="•"/>
              <a:tabLst>
                <a:tab pos="360045" algn="l"/>
              </a:tabLst>
            </a:pPr>
            <a:r>
              <a:rPr lang="uk-UA" sz="3200" spc="-170" dirty="0">
                <a:solidFill>
                  <a:srgbClr val="FFFFFF"/>
                </a:solidFill>
                <a:latin typeface="Trebuchet MS"/>
                <a:cs typeface="Trebuchet MS"/>
              </a:rPr>
              <a:t>г</a:t>
            </a:r>
            <a:r>
              <a:rPr lang="uk" sz="3200" b="0" i="0" u="none" strike="noStrike" spc="-170" dirty="0" smtClean="0">
                <a:solidFill>
                  <a:srgbClr val="FFFFFF"/>
                </a:solidFill>
                <a:latin typeface="Trebuchet MS"/>
                <a:cs typeface="Trebuchet MS"/>
              </a:rPr>
              <a:t>одини роботи</a:t>
            </a:r>
            <a:r>
              <a:rPr lang="uk" sz="3200" b="0" i="0" u="none" strike="noStrike" spc="-170" dirty="0">
                <a:solidFill>
                  <a:srgbClr val="FFFFFF"/>
                </a:solidFill>
                <a:latin typeface="Trebuchet MS"/>
                <a:cs typeface="Trebuchet MS"/>
              </a:rPr>
              <a:t>: 	вівторок - неділя 	9:00 - 17:00</a:t>
            </a:r>
            <a:endParaRPr sz="3200" dirty="0">
              <a:latin typeface="Trebuchet MS"/>
              <a:cs typeface="Trebuchet MS"/>
            </a:endParaRPr>
          </a:p>
          <a:p>
            <a:pPr marL="356235" indent="-343535" algn="just" rtl="0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356235" algn="l"/>
              </a:tabLst>
            </a:pPr>
            <a:r>
              <a:rPr lang="uk" sz="3200" b="0" i="0" u="none" strike="noStrike" spc="-145" dirty="0">
                <a:solidFill>
                  <a:srgbClr val="FFFFFF"/>
                </a:solidFill>
                <a:latin typeface="Trebuchet MS"/>
                <a:cs typeface="Trebuchet MS"/>
              </a:rPr>
              <a:t>www.becherovka.com</a:t>
            </a:r>
            <a:endParaRPr sz="3200" dirty="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377940" y="5274564"/>
            <a:ext cx="2571115" cy="4152900"/>
            <a:chOff x="6377940" y="5274564"/>
            <a:chExt cx="2571115" cy="4152900"/>
          </a:xfrm>
        </p:grpSpPr>
        <p:pic>
          <p:nvPicPr>
            <p:cNvPr id="11" name="object 1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396990" y="5293614"/>
              <a:ext cx="2532888" cy="41148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96990" y="5293614"/>
              <a:ext cx="2533015" cy="4114800"/>
            </a:xfrm>
            <a:custGeom>
              <a:avLst/>
              <a:gdLst/>
              <a:ahLst/>
              <a:cxnLst/>
              <a:rect l="l" t="t" r="r" b="b"/>
              <a:pathLst>
                <a:path w="2533015" h="4114800">
                  <a:moveTo>
                    <a:pt x="212216" y="0"/>
                  </a:moveTo>
                  <a:lnTo>
                    <a:pt x="2320670" y="0"/>
                  </a:lnTo>
                  <a:lnTo>
                    <a:pt x="2362253" y="4113"/>
                  </a:lnTo>
                  <a:lnTo>
                    <a:pt x="2401871" y="16144"/>
                  </a:lnTo>
                  <a:lnTo>
                    <a:pt x="2438417" y="35629"/>
                  </a:lnTo>
                  <a:lnTo>
                    <a:pt x="2470785" y="62102"/>
                  </a:lnTo>
                  <a:lnTo>
                    <a:pt x="2497258" y="94452"/>
                  </a:lnTo>
                  <a:lnTo>
                    <a:pt x="2516743" y="130968"/>
                  </a:lnTo>
                  <a:lnTo>
                    <a:pt x="2528774" y="170580"/>
                  </a:lnTo>
                  <a:lnTo>
                    <a:pt x="2532888" y="212216"/>
                  </a:lnTo>
                  <a:lnTo>
                    <a:pt x="2532888" y="3902633"/>
                  </a:lnTo>
                  <a:lnTo>
                    <a:pt x="2527284" y="3951283"/>
                  </a:lnTo>
                  <a:lnTo>
                    <a:pt x="2511320" y="3995942"/>
                  </a:lnTo>
                  <a:lnTo>
                    <a:pt x="2486271" y="4035335"/>
                  </a:lnTo>
                  <a:lnTo>
                    <a:pt x="2453408" y="4068191"/>
                  </a:lnTo>
                  <a:lnTo>
                    <a:pt x="2414006" y="4093236"/>
                  </a:lnTo>
                  <a:lnTo>
                    <a:pt x="2369335" y="4109196"/>
                  </a:lnTo>
                  <a:lnTo>
                    <a:pt x="2320670" y="4114800"/>
                  </a:lnTo>
                  <a:lnTo>
                    <a:pt x="212216" y="4114800"/>
                  </a:lnTo>
                  <a:lnTo>
                    <a:pt x="163552" y="4109196"/>
                  </a:lnTo>
                  <a:lnTo>
                    <a:pt x="118881" y="4093236"/>
                  </a:lnTo>
                  <a:lnTo>
                    <a:pt x="79479" y="4068191"/>
                  </a:lnTo>
                  <a:lnTo>
                    <a:pt x="46616" y="4035335"/>
                  </a:lnTo>
                  <a:lnTo>
                    <a:pt x="21567" y="3995942"/>
                  </a:lnTo>
                  <a:lnTo>
                    <a:pt x="5603" y="3951283"/>
                  </a:lnTo>
                  <a:lnTo>
                    <a:pt x="0" y="3902633"/>
                  </a:lnTo>
                  <a:lnTo>
                    <a:pt x="0" y="212216"/>
                  </a:lnTo>
                  <a:lnTo>
                    <a:pt x="4113" y="170580"/>
                  </a:lnTo>
                  <a:lnTo>
                    <a:pt x="16144" y="130968"/>
                  </a:lnTo>
                  <a:lnTo>
                    <a:pt x="35629" y="94452"/>
                  </a:lnTo>
                  <a:lnTo>
                    <a:pt x="62102" y="62102"/>
                  </a:lnTo>
                  <a:lnTo>
                    <a:pt x="94470" y="35629"/>
                  </a:lnTo>
                  <a:lnTo>
                    <a:pt x="131016" y="16144"/>
                  </a:lnTo>
                  <a:lnTo>
                    <a:pt x="170634" y="4113"/>
                  </a:lnTo>
                  <a:lnTo>
                    <a:pt x="212216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12311" y="1043535"/>
            <a:ext cx="7078599" cy="11690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7500" b="0" i="0" u="none" strike="noStrike" spc="-185" dirty="0">
                <a:solidFill>
                  <a:srgbClr val="C00D18"/>
                </a:solidFill>
                <a:latin typeface="Trebuchet MS"/>
                <a:cs typeface="Trebuchet MS"/>
              </a:rPr>
              <a:t>КАРЛОВІ ВАРИ</a:t>
            </a:r>
            <a:endParaRPr sz="75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05000" y="2154403"/>
            <a:ext cx="5319395" cy="7880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5000" b="1" i="0" u="none" strike="noStrike" spc="-420" dirty="0">
                <a:solidFill>
                  <a:srgbClr val="C00D18"/>
                </a:solidFill>
                <a:latin typeface="Trebuchet MS"/>
                <a:cs typeface="Trebuchet MS"/>
              </a:rPr>
              <a:t>Музей Яна Бехера</a:t>
            </a:r>
            <a:endParaRPr sz="5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6492" y="8693911"/>
            <a:ext cx="851915" cy="11226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7998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443722" y="630173"/>
              <a:ext cx="9200388" cy="8919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43722" y="630173"/>
              <a:ext cx="9200515" cy="8920480"/>
            </a:xfrm>
            <a:custGeom>
              <a:avLst/>
              <a:gdLst/>
              <a:ahLst/>
              <a:cxnLst/>
              <a:rect l="l" t="t" r="r" b="b"/>
              <a:pathLst>
                <a:path w="9200515" h="8920480">
                  <a:moveTo>
                    <a:pt x="167258" y="0"/>
                  </a:moveTo>
                  <a:lnTo>
                    <a:pt x="9033129" y="0"/>
                  </a:lnTo>
                  <a:lnTo>
                    <a:pt x="9065891" y="3248"/>
                  </a:lnTo>
                  <a:lnTo>
                    <a:pt x="9125890" y="28128"/>
                  </a:lnTo>
                  <a:lnTo>
                    <a:pt x="9172259" y="74497"/>
                  </a:lnTo>
                  <a:lnTo>
                    <a:pt x="9197139" y="134496"/>
                  </a:lnTo>
                  <a:lnTo>
                    <a:pt x="9200388" y="167258"/>
                  </a:lnTo>
                  <a:lnTo>
                    <a:pt x="9200388" y="8752649"/>
                  </a:lnTo>
                  <a:lnTo>
                    <a:pt x="9187640" y="8816679"/>
                  </a:lnTo>
                  <a:lnTo>
                    <a:pt x="9151366" y="8870975"/>
                  </a:lnTo>
                  <a:lnTo>
                    <a:pt x="9097105" y="8907237"/>
                  </a:lnTo>
                  <a:lnTo>
                    <a:pt x="9033129" y="8919972"/>
                  </a:lnTo>
                  <a:lnTo>
                    <a:pt x="167258" y="8919972"/>
                  </a:lnTo>
                  <a:lnTo>
                    <a:pt x="103282" y="8907237"/>
                  </a:lnTo>
                  <a:lnTo>
                    <a:pt x="49022" y="8870975"/>
                  </a:lnTo>
                  <a:lnTo>
                    <a:pt x="12747" y="8816679"/>
                  </a:lnTo>
                  <a:lnTo>
                    <a:pt x="0" y="8752649"/>
                  </a:lnTo>
                  <a:lnTo>
                    <a:pt x="0" y="167258"/>
                  </a:lnTo>
                  <a:lnTo>
                    <a:pt x="12747" y="103282"/>
                  </a:lnTo>
                  <a:lnTo>
                    <a:pt x="49022" y="49022"/>
                  </a:lnTo>
                  <a:lnTo>
                    <a:pt x="103282" y="12747"/>
                  </a:lnTo>
                  <a:lnTo>
                    <a:pt x="16725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890" y="278644"/>
              <a:ext cx="1611630" cy="1042669"/>
            </a:xfrm>
            <a:custGeom>
              <a:avLst/>
              <a:gdLst/>
              <a:ahLst/>
              <a:cxnLst/>
              <a:rect l="l" t="t" r="r" b="b"/>
              <a:pathLst>
                <a:path w="1611630" h="1042669">
                  <a:moveTo>
                    <a:pt x="1183581" y="0"/>
                  </a:moveTo>
                  <a:lnTo>
                    <a:pt x="1136859" y="4711"/>
                  </a:lnTo>
                  <a:lnTo>
                    <a:pt x="1090009" y="14979"/>
                  </a:lnTo>
                  <a:lnTo>
                    <a:pt x="299409" y="236721"/>
                  </a:lnTo>
                  <a:lnTo>
                    <a:pt x="254053" y="252308"/>
                  </a:lnTo>
                  <a:lnTo>
                    <a:pt x="211696" y="272580"/>
                  </a:lnTo>
                  <a:lnTo>
                    <a:pt x="172551" y="297158"/>
                  </a:lnTo>
                  <a:lnTo>
                    <a:pt x="136831" y="325661"/>
                  </a:lnTo>
                  <a:lnTo>
                    <a:pt x="104751" y="357709"/>
                  </a:lnTo>
                  <a:lnTo>
                    <a:pt x="76522" y="392922"/>
                  </a:lnTo>
                  <a:lnTo>
                    <a:pt x="52360" y="430920"/>
                  </a:lnTo>
                  <a:lnTo>
                    <a:pt x="32476" y="471322"/>
                  </a:lnTo>
                  <a:lnTo>
                    <a:pt x="17085" y="513749"/>
                  </a:lnTo>
                  <a:lnTo>
                    <a:pt x="6399" y="557820"/>
                  </a:lnTo>
                  <a:lnTo>
                    <a:pt x="633" y="603155"/>
                  </a:lnTo>
                  <a:lnTo>
                    <a:pt x="0" y="649374"/>
                  </a:lnTo>
                  <a:lnTo>
                    <a:pt x="4712" y="696097"/>
                  </a:lnTo>
                  <a:lnTo>
                    <a:pt x="14983" y="742943"/>
                  </a:lnTo>
                  <a:lnTo>
                    <a:pt x="30574" y="788297"/>
                  </a:lnTo>
                  <a:lnTo>
                    <a:pt x="50847" y="830653"/>
                  </a:lnTo>
                  <a:lnTo>
                    <a:pt x="75424" y="869798"/>
                  </a:lnTo>
                  <a:lnTo>
                    <a:pt x="103925" y="905518"/>
                  </a:lnTo>
                  <a:lnTo>
                    <a:pt x="135969" y="937599"/>
                  </a:lnTo>
                  <a:lnTo>
                    <a:pt x="171177" y="965828"/>
                  </a:lnTo>
                  <a:lnTo>
                    <a:pt x="209169" y="989990"/>
                  </a:lnTo>
                  <a:lnTo>
                    <a:pt x="249566" y="1009871"/>
                  </a:lnTo>
                  <a:lnTo>
                    <a:pt x="291987" y="1025258"/>
                  </a:lnTo>
                  <a:lnTo>
                    <a:pt x="336053" y="1035937"/>
                  </a:lnTo>
                  <a:lnTo>
                    <a:pt x="381383" y="1041694"/>
                  </a:lnTo>
                  <a:lnTo>
                    <a:pt x="427598" y="1042316"/>
                  </a:lnTo>
                  <a:lnTo>
                    <a:pt x="474318" y="1037587"/>
                  </a:lnTo>
                  <a:lnTo>
                    <a:pt x="521164" y="1027296"/>
                  </a:lnTo>
                  <a:lnTo>
                    <a:pt x="1311777" y="805554"/>
                  </a:lnTo>
                  <a:lnTo>
                    <a:pt x="1357131" y="789969"/>
                  </a:lnTo>
                  <a:lnTo>
                    <a:pt x="1399487" y="769702"/>
                  </a:lnTo>
                  <a:lnTo>
                    <a:pt x="1438633" y="745132"/>
                  </a:lnTo>
                  <a:lnTo>
                    <a:pt x="1474355" y="716639"/>
                  </a:lnTo>
                  <a:lnTo>
                    <a:pt x="1506439" y="684603"/>
                  </a:lnTo>
                  <a:lnTo>
                    <a:pt x="1534672" y="649403"/>
                  </a:lnTo>
                  <a:lnTo>
                    <a:pt x="1558839" y="611418"/>
                  </a:lnTo>
                  <a:lnTo>
                    <a:pt x="1578728" y="571030"/>
                  </a:lnTo>
                  <a:lnTo>
                    <a:pt x="1594126" y="528616"/>
                  </a:lnTo>
                  <a:lnTo>
                    <a:pt x="1604817" y="484557"/>
                  </a:lnTo>
                  <a:lnTo>
                    <a:pt x="1610590" y="439232"/>
                  </a:lnTo>
                  <a:lnTo>
                    <a:pt x="1611229" y="393021"/>
                  </a:lnTo>
                  <a:lnTo>
                    <a:pt x="1606523" y="346303"/>
                  </a:lnTo>
                  <a:lnTo>
                    <a:pt x="1596257" y="299459"/>
                  </a:lnTo>
                  <a:lnTo>
                    <a:pt x="1580646" y="254081"/>
                  </a:lnTo>
                  <a:lnTo>
                    <a:pt x="1560357" y="211708"/>
                  </a:lnTo>
                  <a:lnTo>
                    <a:pt x="1535769" y="172552"/>
                  </a:lnTo>
                  <a:lnTo>
                    <a:pt x="1507261" y="136825"/>
                  </a:lnTo>
                  <a:lnTo>
                    <a:pt x="1475211" y="104740"/>
                  </a:lnTo>
                  <a:lnTo>
                    <a:pt x="1440000" y="76511"/>
                  </a:lnTo>
                  <a:lnTo>
                    <a:pt x="1402007" y="52349"/>
                  </a:lnTo>
                  <a:lnTo>
                    <a:pt x="1361611" y="32467"/>
                  </a:lnTo>
                  <a:lnTo>
                    <a:pt x="1319191" y="17079"/>
                  </a:lnTo>
                  <a:lnTo>
                    <a:pt x="1275126" y="6396"/>
                  </a:lnTo>
                  <a:lnTo>
                    <a:pt x="1229797" y="632"/>
                  </a:lnTo>
                  <a:lnTo>
                    <a:pt x="1183581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1548" y="494537"/>
              <a:ext cx="1153160" cy="571500"/>
            </a:xfrm>
            <a:custGeom>
              <a:avLst/>
              <a:gdLst/>
              <a:ahLst/>
              <a:cxnLst/>
              <a:rect l="l" t="t" r="r" b="b"/>
              <a:pathLst>
                <a:path w="1153160" h="571500">
                  <a:moveTo>
                    <a:pt x="144053" y="333755"/>
                  </a:moveTo>
                  <a:lnTo>
                    <a:pt x="85826" y="333755"/>
                  </a:lnTo>
                  <a:lnTo>
                    <a:pt x="146392" y="549655"/>
                  </a:lnTo>
                  <a:lnTo>
                    <a:pt x="148729" y="558037"/>
                  </a:lnTo>
                  <a:lnTo>
                    <a:pt x="152996" y="563879"/>
                  </a:lnTo>
                  <a:lnTo>
                    <a:pt x="159194" y="567435"/>
                  </a:lnTo>
                  <a:lnTo>
                    <a:pt x="165404" y="570864"/>
                  </a:lnTo>
                  <a:lnTo>
                    <a:pt x="172656" y="571500"/>
                  </a:lnTo>
                  <a:lnTo>
                    <a:pt x="180962" y="569086"/>
                  </a:lnTo>
                  <a:lnTo>
                    <a:pt x="189268" y="566801"/>
                  </a:lnTo>
                  <a:lnTo>
                    <a:pt x="195160" y="562482"/>
                  </a:lnTo>
                  <a:lnTo>
                    <a:pt x="198653" y="556386"/>
                  </a:lnTo>
                  <a:lnTo>
                    <a:pt x="202133" y="550163"/>
                  </a:lnTo>
                  <a:lnTo>
                    <a:pt x="202717" y="542925"/>
                  </a:lnTo>
                  <a:lnTo>
                    <a:pt x="200380" y="534542"/>
                  </a:lnTo>
                  <a:lnTo>
                    <a:pt x="144053" y="333755"/>
                  </a:lnTo>
                  <a:close/>
                </a:path>
                <a:path w="1153160" h="571500">
                  <a:moveTo>
                    <a:pt x="184937" y="252221"/>
                  </a:moveTo>
                  <a:lnTo>
                    <a:pt x="12750" y="300481"/>
                  </a:lnTo>
                  <a:lnTo>
                    <a:pt x="0" y="323214"/>
                  </a:lnTo>
                  <a:lnTo>
                    <a:pt x="2019" y="330453"/>
                  </a:lnTo>
                  <a:lnTo>
                    <a:pt x="26720" y="350392"/>
                  </a:lnTo>
                  <a:lnTo>
                    <a:pt x="85826" y="333755"/>
                  </a:lnTo>
                  <a:lnTo>
                    <a:pt x="144053" y="333755"/>
                  </a:lnTo>
                  <a:lnTo>
                    <a:pt x="139814" y="318642"/>
                  </a:lnTo>
                  <a:lnTo>
                    <a:pt x="198920" y="302005"/>
                  </a:lnTo>
                  <a:lnTo>
                    <a:pt x="204215" y="298068"/>
                  </a:lnTo>
                  <a:lnTo>
                    <a:pt x="207594" y="291972"/>
                  </a:lnTo>
                  <a:lnTo>
                    <a:pt x="210985" y="286003"/>
                  </a:lnTo>
                  <a:lnTo>
                    <a:pt x="211670" y="279400"/>
                  </a:lnTo>
                  <a:lnTo>
                    <a:pt x="207632" y="264921"/>
                  </a:lnTo>
                  <a:lnTo>
                    <a:pt x="203606" y="259714"/>
                  </a:lnTo>
                  <a:lnTo>
                    <a:pt x="191554" y="252856"/>
                  </a:lnTo>
                  <a:lnTo>
                    <a:pt x="184937" y="252221"/>
                  </a:lnTo>
                  <a:close/>
                </a:path>
                <a:path w="1153160" h="571500">
                  <a:moveTo>
                    <a:pt x="359257" y="201547"/>
                  </a:moveTo>
                  <a:lnTo>
                    <a:pt x="315089" y="209589"/>
                  </a:lnTo>
                  <a:lnTo>
                    <a:pt x="278143" y="232923"/>
                  </a:lnTo>
                  <a:lnTo>
                    <a:pt x="254755" y="268354"/>
                  </a:lnTo>
                  <a:lnTo>
                    <a:pt x="246974" y="314017"/>
                  </a:lnTo>
                  <a:lnTo>
                    <a:pt x="247786" y="326628"/>
                  </a:lnTo>
                  <a:lnTo>
                    <a:pt x="271251" y="417996"/>
                  </a:lnTo>
                  <a:lnTo>
                    <a:pt x="286357" y="454421"/>
                  </a:lnTo>
                  <a:lnTo>
                    <a:pt x="316662" y="489051"/>
                  </a:lnTo>
                  <a:lnTo>
                    <a:pt x="355065" y="507156"/>
                  </a:lnTo>
                  <a:lnTo>
                    <a:pt x="376682" y="509779"/>
                  </a:lnTo>
                  <a:lnTo>
                    <a:pt x="387694" y="509412"/>
                  </a:lnTo>
                  <a:lnTo>
                    <a:pt x="431088" y="497236"/>
                  </a:lnTo>
                  <a:lnTo>
                    <a:pt x="465031" y="470566"/>
                  </a:lnTo>
                  <a:lnTo>
                    <a:pt x="474022" y="457430"/>
                  </a:lnTo>
                  <a:lnTo>
                    <a:pt x="385124" y="457430"/>
                  </a:lnTo>
                  <a:lnTo>
                    <a:pt x="374561" y="456977"/>
                  </a:lnTo>
                  <a:lnTo>
                    <a:pt x="337162" y="431069"/>
                  </a:lnTo>
                  <a:lnTo>
                    <a:pt x="307098" y="338200"/>
                  </a:lnTo>
                  <a:lnTo>
                    <a:pt x="302431" y="307244"/>
                  </a:lnTo>
                  <a:lnTo>
                    <a:pt x="303826" y="294266"/>
                  </a:lnTo>
                  <a:lnTo>
                    <a:pt x="329686" y="259774"/>
                  </a:lnTo>
                  <a:lnTo>
                    <a:pt x="354330" y="253237"/>
                  </a:lnTo>
                  <a:lnTo>
                    <a:pt x="447094" y="253237"/>
                  </a:lnTo>
                  <a:lnTo>
                    <a:pt x="442950" y="246887"/>
                  </a:lnTo>
                  <a:lnTo>
                    <a:pt x="410349" y="216153"/>
                  </a:lnTo>
                  <a:lnTo>
                    <a:pt x="370192" y="202310"/>
                  </a:lnTo>
                  <a:lnTo>
                    <a:pt x="359257" y="201547"/>
                  </a:lnTo>
                  <a:close/>
                </a:path>
                <a:path w="1153160" h="571500">
                  <a:moveTo>
                    <a:pt x="447094" y="253237"/>
                  </a:moveTo>
                  <a:lnTo>
                    <a:pt x="354330" y="253237"/>
                  </a:lnTo>
                  <a:lnTo>
                    <a:pt x="368630" y="255269"/>
                  </a:lnTo>
                  <a:lnTo>
                    <a:pt x="375348" y="257936"/>
                  </a:lnTo>
                  <a:lnTo>
                    <a:pt x="402157" y="286454"/>
                  </a:lnTo>
                  <a:lnTo>
                    <a:pt x="428840" y="372998"/>
                  </a:lnTo>
                  <a:lnTo>
                    <a:pt x="433298" y="404113"/>
                  </a:lnTo>
                  <a:lnTo>
                    <a:pt x="433057" y="413384"/>
                  </a:lnTo>
                  <a:lnTo>
                    <a:pt x="409575" y="450214"/>
                  </a:lnTo>
                  <a:lnTo>
                    <a:pt x="385124" y="457430"/>
                  </a:lnTo>
                  <a:lnTo>
                    <a:pt x="474022" y="457430"/>
                  </a:lnTo>
                  <a:lnTo>
                    <a:pt x="487132" y="421393"/>
                  </a:lnTo>
                  <a:lnTo>
                    <a:pt x="488996" y="396966"/>
                  </a:lnTo>
                  <a:lnTo>
                    <a:pt x="488221" y="384936"/>
                  </a:lnTo>
                  <a:lnTo>
                    <a:pt x="464685" y="293322"/>
                  </a:lnTo>
                  <a:lnTo>
                    <a:pt x="449651" y="257155"/>
                  </a:lnTo>
                  <a:lnTo>
                    <a:pt x="447094" y="253237"/>
                  </a:lnTo>
                  <a:close/>
                </a:path>
                <a:path w="1153160" h="571500">
                  <a:moveTo>
                    <a:pt x="618754" y="135187"/>
                  </a:moveTo>
                  <a:lnTo>
                    <a:pt x="512089" y="160400"/>
                  </a:lnTo>
                  <a:lnTo>
                    <a:pt x="498652" y="184403"/>
                  </a:lnTo>
                  <a:lnTo>
                    <a:pt x="567956" y="431418"/>
                  </a:lnTo>
                  <a:lnTo>
                    <a:pt x="570280" y="439800"/>
                  </a:lnTo>
                  <a:lnTo>
                    <a:pt x="574547" y="445642"/>
                  </a:lnTo>
                  <a:lnTo>
                    <a:pt x="580758" y="449198"/>
                  </a:lnTo>
                  <a:lnTo>
                    <a:pt x="586955" y="452627"/>
                  </a:lnTo>
                  <a:lnTo>
                    <a:pt x="594207" y="453262"/>
                  </a:lnTo>
                  <a:lnTo>
                    <a:pt x="602513" y="450850"/>
                  </a:lnTo>
                  <a:lnTo>
                    <a:pt x="610819" y="448563"/>
                  </a:lnTo>
                  <a:lnTo>
                    <a:pt x="616712" y="444245"/>
                  </a:lnTo>
                  <a:lnTo>
                    <a:pt x="620204" y="438150"/>
                  </a:lnTo>
                  <a:lnTo>
                    <a:pt x="623684" y="431926"/>
                  </a:lnTo>
                  <a:lnTo>
                    <a:pt x="624268" y="424687"/>
                  </a:lnTo>
                  <a:lnTo>
                    <a:pt x="603300" y="349884"/>
                  </a:lnTo>
                  <a:lnTo>
                    <a:pt x="640676" y="339343"/>
                  </a:lnTo>
                  <a:lnTo>
                    <a:pt x="681291" y="319658"/>
                  </a:lnTo>
                  <a:lnTo>
                    <a:pt x="701212" y="300100"/>
                  </a:lnTo>
                  <a:lnTo>
                    <a:pt x="589318" y="300100"/>
                  </a:lnTo>
                  <a:lnTo>
                    <a:pt x="561365" y="200405"/>
                  </a:lnTo>
                  <a:lnTo>
                    <a:pt x="598741" y="189864"/>
                  </a:lnTo>
                  <a:lnTo>
                    <a:pt x="610145" y="187551"/>
                  </a:lnTo>
                  <a:lnTo>
                    <a:pt x="620682" y="187261"/>
                  </a:lnTo>
                  <a:lnTo>
                    <a:pt x="709235" y="187261"/>
                  </a:lnTo>
                  <a:lnTo>
                    <a:pt x="705758" y="181232"/>
                  </a:lnTo>
                  <a:lnTo>
                    <a:pt x="677612" y="152739"/>
                  </a:lnTo>
                  <a:lnTo>
                    <a:pt x="640281" y="137358"/>
                  </a:lnTo>
                  <a:lnTo>
                    <a:pt x="629691" y="135762"/>
                  </a:lnTo>
                  <a:lnTo>
                    <a:pt x="618754" y="135187"/>
                  </a:lnTo>
                  <a:close/>
                </a:path>
                <a:path w="1153160" h="571500">
                  <a:moveTo>
                    <a:pt x="709235" y="187261"/>
                  </a:moveTo>
                  <a:lnTo>
                    <a:pt x="620682" y="187261"/>
                  </a:lnTo>
                  <a:lnTo>
                    <a:pt x="630354" y="188972"/>
                  </a:lnTo>
                  <a:lnTo>
                    <a:pt x="639165" y="192658"/>
                  </a:lnTo>
                  <a:lnTo>
                    <a:pt x="662546" y="225805"/>
                  </a:lnTo>
                  <a:lnTo>
                    <a:pt x="665176" y="247713"/>
                  </a:lnTo>
                  <a:lnTo>
                    <a:pt x="663480" y="257381"/>
                  </a:lnTo>
                  <a:lnTo>
                    <a:pt x="637641" y="285605"/>
                  </a:lnTo>
                  <a:lnTo>
                    <a:pt x="589318" y="300100"/>
                  </a:lnTo>
                  <a:lnTo>
                    <a:pt x="701212" y="300100"/>
                  </a:lnTo>
                  <a:lnTo>
                    <a:pt x="719861" y="261461"/>
                  </a:lnTo>
                  <a:lnTo>
                    <a:pt x="722590" y="241294"/>
                  </a:lnTo>
                  <a:lnTo>
                    <a:pt x="722358" y="230997"/>
                  </a:lnTo>
                  <a:lnTo>
                    <a:pt x="721033" y="220581"/>
                  </a:lnTo>
                  <a:lnTo>
                    <a:pt x="718616" y="210057"/>
                  </a:lnTo>
                  <a:lnTo>
                    <a:pt x="715206" y="199798"/>
                  </a:lnTo>
                  <a:lnTo>
                    <a:pt x="710920" y="190182"/>
                  </a:lnTo>
                  <a:lnTo>
                    <a:pt x="709235" y="187261"/>
                  </a:lnTo>
                  <a:close/>
                </a:path>
                <a:path w="1153160" h="571500">
                  <a:moveTo>
                    <a:pt x="985215" y="240918"/>
                  </a:moveTo>
                  <a:lnTo>
                    <a:pt x="957148" y="268985"/>
                  </a:lnTo>
                  <a:lnTo>
                    <a:pt x="959472" y="277240"/>
                  </a:lnTo>
                  <a:lnTo>
                    <a:pt x="961339" y="283971"/>
                  </a:lnTo>
                  <a:lnTo>
                    <a:pt x="991737" y="310451"/>
                  </a:lnTo>
                  <a:lnTo>
                    <a:pt x="1034491" y="322833"/>
                  </a:lnTo>
                  <a:lnTo>
                    <a:pt x="1044256" y="323310"/>
                  </a:lnTo>
                  <a:lnTo>
                    <a:pt x="1054128" y="322833"/>
                  </a:lnTo>
                  <a:lnTo>
                    <a:pt x="1096695" y="310977"/>
                  </a:lnTo>
                  <a:lnTo>
                    <a:pt x="1130552" y="287216"/>
                  </a:lnTo>
                  <a:lnTo>
                    <a:pt x="1141980" y="271414"/>
                  </a:lnTo>
                  <a:lnTo>
                    <a:pt x="1045032" y="271414"/>
                  </a:lnTo>
                  <a:lnTo>
                    <a:pt x="1037840" y="270829"/>
                  </a:lnTo>
                  <a:lnTo>
                    <a:pt x="1002995" y="249427"/>
                  </a:lnTo>
                  <a:lnTo>
                    <a:pt x="999185" y="246379"/>
                  </a:lnTo>
                  <a:lnTo>
                    <a:pt x="990549" y="241300"/>
                  </a:lnTo>
                  <a:lnTo>
                    <a:pt x="985215" y="240918"/>
                  </a:lnTo>
                  <a:close/>
                </a:path>
                <a:path w="1153160" h="571500">
                  <a:moveTo>
                    <a:pt x="1139086" y="167290"/>
                  </a:moveTo>
                  <a:lnTo>
                    <a:pt x="1052906" y="167290"/>
                  </a:lnTo>
                  <a:lnTo>
                    <a:pt x="1062193" y="169080"/>
                  </a:lnTo>
                  <a:lnTo>
                    <a:pt x="1070813" y="172846"/>
                  </a:lnTo>
                  <a:lnTo>
                    <a:pt x="1094054" y="205993"/>
                  </a:lnTo>
                  <a:lnTo>
                    <a:pt x="1096673" y="227901"/>
                  </a:lnTo>
                  <a:lnTo>
                    <a:pt x="1095036" y="237569"/>
                  </a:lnTo>
                  <a:lnTo>
                    <a:pt x="1060272" y="269239"/>
                  </a:lnTo>
                  <a:lnTo>
                    <a:pt x="1045032" y="271414"/>
                  </a:lnTo>
                  <a:lnTo>
                    <a:pt x="1141980" y="271414"/>
                  </a:lnTo>
                  <a:lnTo>
                    <a:pt x="1149529" y="253835"/>
                  </a:lnTo>
                  <a:lnTo>
                    <a:pt x="1153077" y="234489"/>
                  </a:lnTo>
                  <a:lnTo>
                    <a:pt x="1152577" y="213500"/>
                  </a:lnTo>
                  <a:lnTo>
                    <a:pt x="1148029" y="190880"/>
                  </a:lnTo>
                  <a:lnTo>
                    <a:pt x="1144383" y="179667"/>
                  </a:lnTo>
                  <a:lnTo>
                    <a:pt x="1140107" y="169275"/>
                  </a:lnTo>
                  <a:lnTo>
                    <a:pt x="1139086" y="167290"/>
                  </a:lnTo>
                  <a:close/>
                </a:path>
                <a:path w="1153160" h="571500">
                  <a:moveTo>
                    <a:pt x="1061923" y="0"/>
                  </a:moveTo>
                  <a:lnTo>
                    <a:pt x="925982" y="38100"/>
                  </a:lnTo>
                  <a:lnTo>
                    <a:pt x="912533" y="61975"/>
                  </a:lnTo>
                  <a:lnTo>
                    <a:pt x="914857" y="70357"/>
                  </a:lnTo>
                  <a:lnTo>
                    <a:pt x="948639" y="190753"/>
                  </a:lnTo>
                  <a:lnTo>
                    <a:pt x="972515" y="204215"/>
                  </a:lnTo>
                  <a:lnTo>
                    <a:pt x="980897" y="201929"/>
                  </a:lnTo>
                  <a:lnTo>
                    <a:pt x="1001852" y="187197"/>
                  </a:lnTo>
                  <a:lnTo>
                    <a:pt x="1005408" y="184022"/>
                  </a:lnTo>
                  <a:lnTo>
                    <a:pt x="1042952" y="167453"/>
                  </a:lnTo>
                  <a:lnTo>
                    <a:pt x="1052906" y="167290"/>
                  </a:lnTo>
                  <a:lnTo>
                    <a:pt x="1139086" y="167290"/>
                  </a:lnTo>
                  <a:lnTo>
                    <a:pt x="1135188" y="159716"/>
                  </a:lnTo>
                  <a:lnTo>
                    <a:pt x="1129614" y="151002"/>
                  </a:lnTo>
                  <a:lnTo>
                    <a:pt x="1123490" y="143093"/>
                  </a:lnTo>
                  <a:lnTo>
                    <a:pt x="1118858" y="138175"/>
                  </a:lnTo>
                  <a:lnTo>
                    <a:pt x="992200" y="138175"/>
                  </a:lnTo>
                  <a:lnTo>
                    <a:pt x="975309" y="77977"/>
                  </a:lnTo>
                  <a:lnTo>
                    <a:pt x="1075893" y="49783"/>
                  </a:lnTo>
                  <a:lnTo>
                    <a:pt x="1081227" y="45719"/>
                  </a:lnTo>
                  <a:lnTo>
                    <a:pt x="1084529" y="39750"/>
                  </a:lnTo>
                  <a:lnTo>
                    <a:pt x="1087958" y="33781"/>
                  </a:lnTo>
                  <a:lnTo>
                    <a:pt x="1088593" y="27050"/>
                  </a:lnTo>
                  <a:lnTo>
                    <a:pt x="1086561" y="19938"/>
                  </a:lnTo>
                  <a:lnTo>
                    <a:pt x="1084656" y="12700"/>
                  </a:lnTo>
                  <a:lnTo>
                    <a:pt x="1080592" y="7365"/>
                  </a:lnTo>
                  <a:lnTo>
                    <a:pt x="1074496" y="4063"/>
                  </a:lnTo>
                  <a:lnTo>
                    <a:pt x="1068527" y="634"/>
                  </a:lnTo>
                  <a:lnTo>
                    <a:pt x="1061923" y="0"/>
                  </a:lnTo>
                  <a:close/>
                </a:path>
                <a:path w="1153160" h="571500">
                  <a:moveTo>
                    <a:pt x="1059365" y="112365"/>
                  </a:moveTo>
                  <a:lnTo>
                    <a:pt x="1019886" y="119887"/>
                  </a:lnTo>
                  <a:lnTo>
                    <a:pt x="1004011" y="129539"/>
                  </a:lnTo>
                  <a:lnTo>
                    <a:pt x="1000328" y="132079"/>
                  </a:lnTo>
                  <a:lnTo>
                    <a:pt x="997026" y="134746"/>
                  </a:lnTo>
                  <a:lnTo>
                    <a:pt x="994232" y="137667"/>
                  </a:lnTo>
                  <a:lnTo>
                    <a:pt x="992200" y="138175"/>
                  </a:lnTo>
                  <a:lnTo>
                    <a:pt x="1118858" y="138175"/>
                  </a:lnTo>
                  <a:lnTo>
                    <a:pt x="1116914" y="136112"/>
                  </a:lnTo>
                  <a:lnTo>
                    <a:pt x="1077609" y="114553"/>
                  </a:lnTo>
                  <a:lnTo>
                    <a:pt x="1068654" y="113029"/>
                  </a:lnTo>
                  <a:lnTo>
                    <a:pt x="1059365" y="1123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61576" y="954982"/>
            <a:ext cx="7405344" cy="11690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7500" b="0" i="0" u="none" strike="noStrike" spc="-185" dirty="0">
                <a:solidFill>
                  <a:srgbClr val="C00D18"/>
                </a:solidFill>
                <a:latin typeface="Trebuchet MS"/>
                <a:cs typeface="Trebuchet MS"/>
              </a:rPr>
              <a:t>КАРЛОВІ ВАРИ</a:t>
            </a:r>
            <a:endParaRPr sz="75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128" y="2122657"/>
            <a:ext cx="7631430" cy="7880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5000" b="1" i="0" u="none" strike="noStrike" spc="-300" dirty="0">
                <a:solidFill>
                  <a:srgbClr val="C00D18"/>
                </a:solidFill>
                <a:latin typeface="Trebuchet MS"/>
                <a:cs typeface="Trebuchet MS"/>
              </a:rPr>
              <a:t>Центр відвідувачів Мозера</a:t>
            </a:r>
            <a:endParaRPr sz="5000" dirty="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858000" y="498348"/>
            <a:ext cx="10864976" cy="6854952"/>
            <a:chOff x="5795771" y="498348"/>
            <a:chExt cx="11927205" cy="7139940"/>
          </a:xfrm>
        </p:grpSpPr>
        <p:pic>
          <p:nvPicPr>
            <p:cNvPr id="12" name="object 1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814821" y="5415533"/>
              <a:ext cx="3514344" cy="220370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14821" y="5415533"/>
              <a:ext cx="3514725" cy="2204085"/>
            </a:xfrm>
            <a:custGeom>
              <a:avLst/>
              <a:gdLst/>
              <a:ahLst/>
              <a:cxnLst/>
              <a:rect l="l" t="t" r="r" b="b"/>
              <a:pathLst>
                <a:path w="3514725" h="2204084">
                  <a:moveTo>
                    <a:pt x="108330" y="0"/>
                  </a:moveTo>
                  <a:lnTo>
                    <a:pt x="3406012" y="0"/>
                  </a:lnTo>
                  <a:lnTo>
                    <a:pt x="3448175" y="8512"/>
                  </a:lnTo>
                  <a:lnTo>
                    <a:pt x="3482609" y="31718"/>
                  </a:lnTo>
                  <a:lnTo>
                    <a:pt x="3505829" y="66115"/>
                  </a:lnTo>
                  <a:lnTo>
                    <a:pt x="3514344" y="108203"/>
                  </a:lnTo>
                  <a:lnTo>
                    <a:pt x="3514344" y="2095499"/>
                  </a:lnTo>
                  <a:lnTo>
                    <a:pt x="3505829" y="2137588"/>
                  </a:lnTo>
                  <a:lnTo>
                    <a:pt x="3482609" y="2171985"/>
                  </a:lnTo>
                  <a:lnTo>
                    <a:pt x="3448175" y="2195191"/>
                  </a:lnTo>
                  <a:lnTo>
                    <a:pt x="3406012" y="2203704"/>
                  </a:lnTo>
                  <a:lnTo>
                    <a:pt x="108330" y="2203704"/>
                  </a:lnTo>
                  <a:lnTo>
                    <a:pt x="66168" y="2195191"/>
                  </a:lnTo>
                  <a:lnTo>
                    <a:pt x="31734" y="2171985"/>
                  </a:lnTo>
                  <a:lnTo>
                    <a:pt x="8514" y="2137588"/>
                  </a:lnTo>
                  <a:lnTo>
                    <a:pt x="0" y="2095499"/>
                  </a:lnTo>
                  <a:lnTo>
                    <a:pt x="0" y="108203"/>
                  </a:lnTo>
                  <a:lnTo>
                    <a:pt x="8514" y="66115"/>
                  </a:lnTo>
                  <a:lnTo>
                    <a:pt x="31734" y="31718"/>
                  </a:lnTo>
                  <a:lnTo>
                    <a:pt x="66168" y="8512"/>
                  </a:lnTo>
                  <a:lnTo>
                    <a:pt x="108330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4390370" y="517398"/>
              <a:ext cx="3313176" cy="26365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390370" y="517398"/>
              <a:ext cx="3313429" cy="2636520"/>
            </a:xfrm>
            <a:custGeom>
              <a:avLst/>
              <a:gdLst/>
              <a:ahLst/>
              <a:cxnLst/>
              <a:rect l="l" t="t" r="r" b="b"/>
              <a:pathLst>
                <a:path w="3313429" h="2636520">
                  <a:moveTo>
                    <a:pt x="94234" y="0"/>
                  </a:moveTo>
                  <a:lnTo>
                    <a:pt x="3218942" y="0"/>
                  </a:lnTo>
                  <a:lnTo>
                    <a:pt x="3237432" y="1823"/>
                  </a:lnTo>
                  <a:lnTo>
                    <a:pt x="3285617" y="27558"/>
                  </a:lnTo>
                  <a:lnTo>
                    <a:pt x="3311352" y="75743"/>
                  </a:lnTo>
                  <a:lnTo>
                    <a:pt x="3313176" y="94233"/>
                  </a:lnTo>
                  <a:lnTo>
                    <a:pt x="3313176" y="2542285"/>
                  </a:lnTo>
                  <a:lnTo>
                    <a:pt x="3297370" y="2594613"/>
                  </a:lnTo>
                  <a:lnTo>
                    <a:pt x="3255041" y="2629360"/>
                  </a:lnTo>
                  <a:lnTo>
                    <a:pt x="3218942" y="2636520"/>
                  </a:lnTo>
                  <a:lnTo>
                    <a:pt x="94234" y="2636520"/>
                  </a:lnTo>
                  <a:lnTo>
                    <a:pt x="41906" y="2620714"/>
                  </a:lnTo>
                  <a:lnTo>
                    <a:pt x="7159" y="2578385"/>
                  </a:lnTo>
                  <a:lnTo>
                    <a:pt x="0" y="2542285"/>
                  </a:lnTo>
                  <a:lnTo>
                    <a:pt x="0" y="94233"/>
                  </a:lnTo>
                  <a:lnTo>
                    <a:pt x="15805" y="41906"/>
                  </a:lnTo>
                  <a:lnTo>
                    <a:pt x="58134" y="7159"/>
                  </a:lnTo>
                  <a:lnTo>
                    <a:pt x="94234" y="0"/>
                  </a:lnTo>
                  <a:close/>
                </a:path>
              </a:pathLst>
            </a:custGeom>
            <a:ln w="38100">
              <a:solidFill>
                <a:srgbClr val="C00D18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37582" y="2925361"/>
            <a:ext cx="8130134" cy="661797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6870" marR="5080" indent="-344805" rtl="0">
              <a:lnSpc>
                <a:spcPct val="1328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екскурсія: склороби за роботою, історія ремесла, ексклюзивні твори мистецтва </a:t>
            </a:r>
            <a:r>
              <a:rPr lang="uk" sz="3200" b="0" i="0" u="none" strike="noStrike" spc="-125" dirty="0" smtClean="0">
                <a:solidFill>
                  <a:srgbClr val="FFFFFF"/>
                </a:solidFill>
                <a:latin typeface="Trebuchet MS"/>
                <a:cs typeface="Trebuchet MS"/>
              </a:rPr>
              <a:t/>
            </a:r>
            <a:br>
              <a:rPr lang="uk" sz="3200" b="0" i="0" u="none" strike="noStrike" spc="-125" dirty="0" smtClean="0">
                <a:solidFill>
                  <a:srgbClr val="FFFFFF"/>
                </a:solidFill>
                <a:latin typeface="Trebuchet MS"/>
                <a:cs typeface="Trebuchet MS"/>
              </a:rPr>
            </a:br>
            <a:r>
              <a:rPr lang="uk" sz="3200" b="0" i="0" u="none" strike="noStrike" spc="-125" dirty="0" smtClean="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lang="uk" sz="3200" b="0" i="0" u="none" strike="noStrike" spc="-125" dirty="0">
                <a:solidFill>
                  <a:srgbClr val="FFFFFF"/>
                </a:solidFill>
                <a:latin typeface="Trebuchet MS"/>
                <a:cs typeface="Trebuchet MS"/>
              </a:rPr>
              <a:t>музеї та галереї</a:t>
            </a:r>
            <a:endParaRPr sz="3200" dirty="0">
              <a:latin typeface="Trebuchet MS"/>
              <a:cs typeface="Trebuchet MS"/>
            </a:endParaRPr>
          </a:p>
          <a:p>
            <a:pPr marL="355600" marR="3897629" indent="-343535" algn="l" rtl="0">
              <a:lnSpc>
                <a:spcPts val="3800"/>
              </a:lnSpc>
              <a:spcBef>
                <a:spcPts val="2190"/>
              </a:spcBef>
              <a:buFont typeface="Arial"/>
              <a:buChar char="•"/>
              <a:tabLst>
                <a:tab pos="360045" algn="l"/>
              </a:tabLst>
            </a:pPr>
            <a:r>
              <a:rPr lang="uk" sz="3200" b="0" i="0" u="none" strike="noStrike" spc="-170" dirty="0">
                <a:solidFill>
                  <a:srgbClr val="FFFFFF"/>
                </a:solidFill>
                <a:latin typeface="Trebuchet MS"/>
                <a:cs typeface="Trebuchet MS"/>
              </a:rPr>
              <a:t>години роботи: 	понеділок - п'ятниця 	9:00 - 14:00</a:t>
            </a:r>
            <a:endParaRPr sz="3200" dirty="0">
              <a:latin typeface="Trebuchet MS"/>
              <a:cs typeface="Trebuchet MS"/>
            </a:endParaRPr>
          </a:p>
          <a:p>
            <a:pPr marL="356870" indent="-344170" rtl="0">
              <a:lnSpc>
                <a:spcPct val="100000"/>
              </a:lnSpc>
              <a:spcBef>
                <a:spcPts val="2260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155" dirty="0">
                <a:solidFill>
                  <a:srgbClr val="FFFFFF"/>
                </a:solidFill>
                <a:latin typeface="Trebuchet MS"/>
                <a:cs typeface="Trebuchet MS"/>
              </a:rPr>
              <a:t>www.moser.com</a:t>
            </a:r>
            <a:endParaRPr sz="3200" dirty="0">
              <a:latin typeface="Trebuchet MS"/>
              <a:cs typeface="Trebuchet MS"/>
            </a:endParaRPr>
          </a:p>
          <a:p>
            <a:pPr marL="356870" marR="672465" indent="-344805" algn="l" rtl="0">
              <a:lnSpc>
                <a:spcPct val="132800"/>
              </a:lnSpc>
              <a:spcBef>
                <a:spcPts val="1614"/>
              </a:spcBef>
              <a:buFont typeface="Arial"/>
              <a:buChar char="•"/>
              <a:tabLst>
                <a:tab pos="356870" algn="l"/>
              </a:tabLst>
            </a:pPr>
            <a:r>
              <a:rPr lang="uk" sz="3200" b="0" i="0" u="none" strike="noStrike" spc="-80" dirty="0">
                <a:solidFill>
                  <a:srgbClr val="FFFFFF"/>
                </a:solidFill>
                <a:latin typeface="Trebuchet MS"/>
                <a:cs typeface="Trebuchet MS"/>
              </a:rPr>
              <a:t>Скляний завод Moser - постачальник Міжнародного кінофестивалю в Карлових Варах</a:t>
            </a:r>
            <a:endParaRPr sz="32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3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1245</Words>
  <Application>Microsoft Office PowerPoint</Application>
  <PresentationFormat>Довільний</PresentationFormat>
  <Paragraphs>277</Paragraphs>
  <Slides>37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2" baseType="lpstr">
      <vt:lpstr>Arial</vt:lpstr>
      <vt:lpstr>kiloji</vt:lpstr>
      <vt:lpstr>Trebuchet MS</vt:lpstr>
      <vt:lpstr>VL PGothic</vt:lpstr>
      <vt:lpstr>Office Theme</vt:lpstr>
      <vt:lpstr>Презентація PowerPoint</vt:lpstr>
      <vt:lpstr>КАРЛОВАРСЬКИЙ КРАЙ</vt:lpstr>
      <vt:lpstr>КАРЛОВАРСЬКИЙ КРАЙ</vt:lpstr>
      <vt:lpstr>КАРЛОВІ ВАРИ</vt:lpstr>
      <vt:lpstr>КАРЛОВІ ВАРИ</vt:lpstr>
      <vt:lpstr>КАРЛОВІ ВАРИ колонади та джерела</vt:lpstr>
      <vt:lpstr>КАРЛОВІ ВАРИ колонада з підземних гарячих джерел</vt:lpstr>
      <vt:lpstr>КАРЛОВІ ВАРИ</vt:lpstr>
      <vt:lpstr>КАРЛОВІ ВАРИ</vt:lpstr>
      <vt:lpstr>СВАТОШСЬКІ СКЕЛІ</vt:lpstr>
      <vt:lpstr>ЗАМОК ЛОКЕТ</vt:lpstr>
      <vt:lpstr>МАРІАНСЬКІ ЛАЗНІ</vt:lpstr>
      <vt:lpstr>МАРІАНСЬКІ ЛАЗНІ</vt:lpstr>
      <vt:lpstr>РЕГІОН ВИДОБУТКУ КОРИСНИХ КОПАЛИН      В РУДНИХ ГОРАХ</vt:lpstr>
      <vt:lpstr>Презентація PowerPoint</vt:lpstr>
      <vt:lpstr>ТРАНСФОРМАЦІЯ КРАЮ</vt:lpstr>
      <vt:lpstr>ТРАНСФОРМАЦІЯ КРАЮ</vt:lpstr>
      <vt:lpstr>ТРАНСФОРМАЦІЯ КРАЮ</vt:lpstr>
      <vt:lpstr>ТРАНСФОРМАЦІЯ КРАЮ</vt:lpstr>
      <vt:lpstr>СТРАТЕГІЧНІ ПРОЄКТИ</vt:lpstr>
      <vt:lpstr>СТРАТЕГІЧНІ ПРОЄКТИ</vt:lpstr>
      <vt:lpstr>СТРАТЕГІЧНІ ПРОЄКТИ</vt:lpstr>
      <vt:lpstr>СТРАТЕГІЧНІ ПРОЄКТИ - ВІДБІР</vt:lpstr>
      <vt:lpstr>СТРАТЕГІЧНІ ПРОЄКТИ - ВІДБІР</vt:lpstr>
      <vt:lpstr>СТРАТЕГІЧНІ ПРОЄКТИ - ВІДБІР</vt:lpstr>
      <vt:lpstr>СТРАТЕГІЧНІ ПРОЄКТИ - ВІДБІР</vt:lpstr>
      <vt:lpstr>ТРАНСФОРМАЦІЯ КРАЮ</vt:lpstr>
      <vt:lpstr>ТРАНСФОРМАЦІЯ КРАЮ</vt:lpstr>
      <vt:lpstr>ТРАНСФОРМАЦІЯ КРАЮ</vt:lpstr>
      <vt:lpstr>ТРАНСФОРМАЦІЯ КРАЮ</vt:lpstr>
      <vt:lpstr>ТРАНСФОРМАЦІЯ КРАЮ</vt:lpstr>
      <vt:lpstr>ТРАНСФОРМАЦІЯ ЗА РАХУНОК ІНВЕСТИЦІЙНИХ МОЖЛИВОСТЕЙ</vt:lpstr>
      <vt:lpstr>ТРАНСФОРМАЦІЯ ЗА РАХУНОК ІНВЕСТИЦІЙНИХ МОЖЛИВОСТЕЙ</vt:lpstr>
      <vt:lpstr>ТРАНСФОРМАЦІЯ ЗА РАХУНОК ІНВЕСТИЦІЙНИХ МОЖЛИВОСТЕЙ</vt:lpstr>
      <vt:lpstr>ТРАНСФОРМАЦІЯ ЗА РАХУНОК ІНВЕСТИЦІЙНИХ МОЖЛИВОСТЕЙ</vt:lpstr>
      <vt:lpstr>ПИТАННЯ...?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Karlovarský kraj – region lázeňství, přechodových a investičních příležitostí</dc:title>
  <dc:creator>Skálová Petra</dc:creator>
  <cp:lastModifiedBy>User</cp:lastModifiedBy>
  <cp:revision>9</cp:revision>
  <dcterms:created xsi:type="dcterms:W3CDTF">2024-04-18T17:47:57Z</dcterms:created>
  <dcterms:modified xsi:type="dcterms:W3CDTF">2024-04-21T16:42:33Z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2024-04-15T00:00:00Z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2024-04-18T00:00:00Z</vt:filetime>
  </property>
  <property fmtid="{D5CDD505-2E9C-101B-9397-08002B2CF9AE}" pid="5" name="Producer">
    <vt:lpwstr>3-Heights(TM) PDF Security Shell 4.8.25.2 (http://www.pdf-tools.com)</vt:lpwstr>
  </property>
</Properties>
</file>